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59" r:id="rId7"/>
    <p:sldId id="260" r:id="rId8"/>
    <p:sldId id="264" r:id="rId9"/>
    <p:sldId id="262" r:id="rId1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8" d="100"/>
          <a:sy n="108" d="100"/>
        </p:scale>
        <p:origin x="-72" y="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altLang="zh-TW" dirty="0" smtClean="0"/>
              <a:t>IP Camera </a:t>
            </a:r>
            <a:r>
              <a:rPr lang="zh-TW" altLang="en-US" dirty="0" smtClean="0"/>
              <a:t>產品資安</a:t>
            </a:r>
            <a:r>
              <a:rPr lang="zh-TW" altLang="en-US" dirty="0" smtClean="0">
                <a:solidFill>
                  <a:srgbClr val="FF0000"/>
                </a:solidFill>
              </a:rPr>
              <a:t>檢測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zh-TW" dirty="0" smtClean="0"/>
              <a:t>TAF </a:t>
            </a:r>
            <a:r>
              <a:rPr lang="zh-TW" altLang="en-US" dirty="0" smtClean="0"/>
              <a:t>實驗室標準收費  （每機型</a:t>
            </a:r>
            <a:r>
              <a:rPr lang="en-US" altLang="zh-TW" dirty="0" smtClean="0"/>
              <a:t>/</a:t>
            </a:r>
            <a:r>
              <a:rPr lang="zh-TW" altLang="en-US" dirty="0" smtClean="0"/>
              <a:t>每件）</a:t>
            </a:r>
            <a:endParaRPr lang="en-US" altLang="zh-TW" dirty="0"/>
          </a:p>
        </c:rich>
      </c:tx>
      <c:layout>
        <c:manualLayout>
          <c:xMode val="edge"/>
          <c:yMode val="edge"/>
          <c:x val="0.21416666666666667"/>
          <c:y val="2.5000000000000001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數列 1</c:v>
                </c:pt>
              </c:strCache>
            </c:strRef>
          </c:tx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工作表1!$A$2:$A$3</c:f>
              <c:strCache>
                <c:ptCount val="2"/>
                <c:pt idx="0">
                  <c:v>TSSIA團體會員</c:v>
                </c:pt>
                <c:pt idx="1">
                  <c:v>非會員廠商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28</c:v>
                </c:pt>
                <c:pt idx="1">
                  <c:v>55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8706944"/>
        <c:axId val="118708096"/>
      </c:lineChart>
      <c:catAx>
        <c:axId val="118706944"/>
        <c:scaling>
          <c:orientation val="minMax"/>
        </c:scaling>
        <c:delete val="0"/>
        <c:axPos val="b"/>
        <c:majorTickMark val="out"/>
        <c:minorTickMark val="none"/>
        <c:tickLblPos val="nextTo"/>
        <c:crossAx val="118708096"/>
        <c:crosses val="autoZero"/>
        <c:auto val="1"/>
        <c:lblAlgn val="ctr"/>
        <c:lblOffset val="100"/>
        <c:noMultiLvlLbl val="0"/>
      </c:catAx>
      <c:valAx>
        <c:axId val="118708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706944"/>
        <c:crosses val="autoZero"/>
        <c:crossBetween val="between"/>
        <c:majorUnit val="15"/>
        <c:minorUnit val="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0.27168</cdr:x>
      <cdr:y>0.83052</cdr:y>
    </cdr:from>
    <cdr:to>
      <cdr:x>0.36618</cdr:x>
      <cdr:y>0.8739</cdr:y>
    </cdr:to>
    <cdr:sp macro="" textlink="">
      <cdr:nvSpPr>
        <cdr:cNvPr id="4" name="矩形 3"/>
        <cdr:cNvSpPr/>
      </cdr:nvSpPr>
      <cdr:spPr>
        <a:xfrm xmlns:a="http://schemas.openxmlformats.org/drawingml/2006/main">
          <a:off x="1656184" y="3375248"/>
          <a:ext cx="576064" cy="17626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 w="9525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>
            <a:lnSpc>
              <a:spcPts val="1200"/>
            </a:lnSpc>
          </a:pPr>
          <a:r>
            <a:rPr lang="en-US" altLang="zh-TW" smtClean="0"/>
            <a:t>3</a:t>
          </a:r>
          <a:r>
            <a:rPr lang="zh-TW" altLang="en-US" dirty="0" smtClean="0"/>
            <a:t>萬</a:t>
          </a:r>
          <a:endParaRPr lang="zh-TW" dirty="0"/>
        </a:p>
      </cdr:txBody>
    </cdr:sp>
  </cdr:relSizeAnchor>
  <cdr:relSizeAnchor xmlns:cdr="http://schemas.openxmlformats.org/drawingml/2006/chartDrawing">
    <cdr:from>
      <cdr:x>0.27168</cdr:x>
      <cdr:y>0.67659</cdr:y>
    </cdr:from>
    <cdr:to>
      <cdr:x>0.36618</cdr:x>
      <cdr:y>0.83665</cdr:y>
    </cdr:to>
    <cdr:sp macro="" textlink="">
      <cdr:nvSpPr>
        <cdr:cNvPr id="5" name="矩形 4"/>
        <cdr:cNvSpPr/>
      </cdr:nvSpPr>
      <cdr:spPr>
        <a:xfrm xmlns:a="http://schemas.openxmlformats.org/drawingml/2006/main" flipH="1" flipV="1">
          <a:off x="1656161" y="2749642"/>
          <a:ext cx="576072" cy="65050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60000"/>
            <a:lumOff val="40000"/>
          </a:schemeClr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TW"/>
        </a:p>
      </cdr:txBody>
    </cdr:sp>
  </cdr:relSizeAnchor>
  <cdr:relSizeAnchor xmlns:cdr="http://schemas.openxmlformats.org/drawingml/2006/chartDrawing">
    <cdr:from>
      <cdr:x>0.70081</cdr:x>
      <cdr:y>0.80121</cdr:y>
    </cdr:from>
    <cdr:to>
      <cdr:x>0.79531</cdr:x>
      <cdr:y>0.87209</cdr:y>
    </cdr:to>
    <cdr:sp macro="" textlink="">
      <cdr:nvSpPr>
        <cdr:cNvPr id="6" name="矩形 5"/>
        <cdr:cNvSpPr/>
      </cdr:nvSpPr>
      <cdr:spPr>
        <a:xfrm xmlns:a="http://schemas.openxmlformats.org/drawingml/2006/main" rot="10800000" flipH="1" flipV="1">
          <a:off x="4272136" y="3256135"/>
          <a:ext cx="576064" cy="28803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zh-TW" dirty="0" smtClean="0"/>
            <a:t>6</a:t>
          </a:r>
          <a:r>
            <a:rPr lang="zh-TW" altLang="en-US" dirty="0" smtClean="0"/>
            <a:t>萬</a:t>
          </a:r>
          <a:endParaRPr lang="zh-TW" dirty="0"/>
        </a:p>
      </cdr:txBody>
    </cdr:sp>
  </cdr:relSizeAnchor>
  <cdr:relSizeAnchor xmlns:cdr="http://schemas.openxmlformats.org/drawingml/2006/chartDrawing">
    <cdr:from>
      <cdr:x>0.70214</cdr:x>
      <cdr:y>0.67659</cdr:y>
    </cdr:from>
    <cdr:to>
      <cdr:x>0.79663</cdr:x>
      <cdr:y>0.79746</cdr:y>
    </cdr:to>
    <cdr:sp macro="" textlink="">
      <cdr:nvSpPr>
        <cdr:cNvPr id="7" name="矩形 6"/>
        <cdr:cNvSpPr/>
      </cdr:nvSpPr>
      <cdr:spPr>
        <a:xfrm xmlns:a="http://schemas.openxmlformats.org/drawingml/2006/main" flipH="1" flipV="1">
          <a:off x="4280218" y="2749642"/>
          <a:ext cx="576064" cy="491236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60000"/>
            <a:lumOff val="40000"/>
          </a:schemeClr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TW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3102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圓體 Std W8" pitchFamily="50" charset="-120"/>
                <a:ea typeface="華康圓體 Std W8" pitchFamily="50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342900" indent="-342900">
              <a:buClr>
                <a:schemeClr val="accent5">
                  <a:lumMod val="75000"/>
                </a:schemeClr>
              </a:buClr>
              <a:buFont typeface="Wingdings" pitchFamily="2" charset="2"/>
              <a:buChar char="l"/>
              <a:defRPr sz="2400">
                <a:latin typeface="Kozuka Gothic Pro B" pitchFamily="34" charset="-128"/>
                <a:ea typeface="Kozuka Gothic Pro B" pitchFamily="34" charset="-128"/>
              </a:defRPr>
            </a:lvl1pPr>
            <a:lvl2pPr marL="742950" indent="-285750">
              <a:buClr>
                <a:srgbClr val="FF0066"/>
              </a:buClr>
              <a:buFont typeface="Wingdings" pitchFamily="2" charset="2"/>
              <a:buChar char="n"/>
              <a:defRPr sz="2000">
                <a:latin typeface="標楷體" pitchFamily="65" charset="-120"/>
                <a:ea typeface="標楷體" pitchFamily="65" charset="-120"/>
              </a:defRPr>
            </a:lvl2pPr>
            <a:lvl3pPr>
              <a:defRPr sz="1600"/>
            </a:lvl3pPr>
            <a:lvl4pPr>
              <a:defRPr sz="1200"/>
            </a:lvl4pPr>
            <a:lvl5pPr>
              <a:defRPr sz="10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413" y="0"/>
            <a:ext cx="1959587" cy="1089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413" y="0"/>
            <a:ext cx="1959587" cy="1089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2020/5/27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16041" y="4437112"/>
            <a:ext cx="7772400" cy="1470025"/>
          </a:xfrm>
        </p:spPr>
        <p:txBody>
          <a:bodyPr>
            <a:normAutofit/>
          </a:bodyPr>
          <a:lstStyle/>
          <a:p>
            <a:r>
              <a:rPr lang="zh-TW" altLang="en-US" sz="3200" dirty="0" smtClean="0">
                <a:latin typeface="Kozuka Gothic Pro B" pitchFamily="34" charset="-128"/>
                <a:ea typeface="Kozuka Gothic Pro B" pitchFamily="34" charset="-128"/>
              </a:rPr>
              <a:t>安防產業 </a:t>
            </a:r>
            <a:r>
              <a:rPr lang="en-US" altLang="zh-TW" sz="3200" dirty="0" smtClean="0">
                <a:latin typeface="Kozuka Gothic Pro B" pitchFamily="34" charset="-128"/>
                <a:ea typeface="Kozuka Gothic Pro B" pitchFamily="34" charset="-128"/>
              </a:rPr>
              <a:t>IP Camera</a:t>
            </a:r>
            <a:br>
              <a:rPr lang="en-US" altLang="zh-TW" sz="3200" dirty="0" smtClean="0">
                <a:latin typeface="Kozuka Gothic Pro B" pitchFamily="34" charset="-128"/>
                <a:ea typeface="Kozuka Gothic Pro B" pitchFamily="34" charset="-128"/>
              </a:rPr>
            </a:br>
            <a:r>
              <a:rPr lang="en-US" altLang="zh-TW" sz="3200" dirty="0" smtClean="0">
                <a:latin typeface="Kozuka Gothic Pro B" pitchFamily="34" charset="-128"/>
                <a:ea typeface="Kozuka Gothic Pro B" pitchFamily="34" charset="-128"/>
              </a:rPr>
              <a:t>2020</a:t>
            </a:r>
            <a:r>
              <a:rPr lang="zh-TW" altLang="en-US" sz="3200" dirty="0" smtClean="0">
                <a:latin typeface="Kozuka Gothic Pro B" pitchFamily="34" charset="-128"/>
                <a:ea typeface="Kozuka Gothic Pro B" pitchFamily="34" charset="-128"/>
              </a:rPr>
              <a:t>年度 資安輔導服務及資源說明 </a:t>
            </a:r>
            <a:endParaRPr lang="zh-TW" altLang="en-US" sz="3200" dirty="0"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5857" y="5661248"/>
            <a:ext cx="7232848" cy="910313"/>
          </a:xfrm>
        </p:spPr>
        <p:txBody>
          <a:bodyPr>
            <a:normAutofit/>
          </a:bodyPr>
          <a:lstStyle/>
          <a:p>
            <a:r>
              <a:rPr lang="en-US" altLang="zh-TW" sz="1800" b="1" dirty="0" smtClean="0">
                <a:solidFill>
                  <a:schemeClr val="accent5">
                    <a:lumMod val="75000"/>
                  </a:schemeClr>
                </a:solidFill>
                <a:latin typeface="Kozuka Gothic Pro B" pitchFamily="34" charset="-128"/>
                <a:ea typeface="Kozuka Gothic Pro B" pitchFamily="34" charset="-128"/>
              </a:rPr>
              <a:t>TSSIA </a:t>
            </a:r>
            <a:r>
              <a:rPr lang="zh-TW" altLang="en-US" sz="1800" b="1" dirty="0" smtClean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台灣安全設備與服務產業協會</a:t>
            </a:r>
            <a:endParaRPr lang="en-US" altLang="zh-TW" sz="1800" b="1" dirty="0" smtClean="0">
              <a:solidFill>
                <a:schemeClr val="accent5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1800" b="1" dirty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秘書長  張月霞 報告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0" y="26377"/>
            <a:ext cx="9077563" cy="440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21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848562" y="764704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chemeClr val="bg1">
                    <a:lumMod val="50000"/>
                  </a:schemeClr>
                </a:solidFill>
                <a:latin typeface="Kozuka Gothic Pro B" pitchFamily="34" charset="-128"/>
                <a:ea typeface="Kozuka Gothic Pro B" pitchFamily="34" charset="-128"/>
              </a:rPr>
              <a:t>安防產業 </a:t>
            </a:r>
            <a:r>
              <a:rPr lang="en-US" altLang="zh-TW" sz="3200" dirty="0" smtClean="0">
                <a:solidFill>
                  <a:schemeClr val="bg1">
                    <a:lumMod val="50000"/>
                  </a:schemeClr>
                </a:solidFill>
                <a:latin typeface="Kozuka Gothic Pro B" pitchFamily="34" charset="-128"/>
                <a:ea typeface="Kozuka Gothic Pro B" pitchFamily="34" charset="-128"/>
              </a:rPr>
              <a:t>IP Camera</a:t>
            </a:r>
            <a:br>
              <a:rPr lang="en-US" altLang="zh-TW" sz="3200" dirty="0" smtClean="0">
                <a:solidFill>
                  <a:schemeClr val="bg1">
                    <a:lumMod val="50000"/>
                  </a:schemeClr>
                </a:solidFill>
                <a:latin typeface="Kozuka Gothic Pro B" pitchFamily="34" charset="-128"/>
                <a:ea typeface="Kozuka Gothic Pro B" pitchFamily="34" charset="-128"/>
              </a:rPr>
            </a:br>
            <a:r>
              <a:rPr lang="en-US" altLang="zh-TW" sz="3200" dirty="0" smtClean="0">
                <a:solidFill>
                  <a:schemeClr val="bg1">
                    <a:lumMod val="50000"/>
                  </a:schemeClr>
                </a:solidFill>
                <a:latin typeface="Kozuka Gothic Pro B" pitchFamily="34" charset="-128"/>
                <a:ea typeface="Kozuka Gothic Pro B" pitchFamily="34" charset="-128"/>
              </a:rPr>
              <a:t>2020</a:t>
            </a:r>
            <a:r>
              <a:rPr lang="zh-TW" altLang="en-US" sz="3200" dirty="0" smtClean="0">
                <a:solidFill>
                  <a:schemeClr val="bg1">
                    <a:lumMod val="50000"/>
                  </a:schemeClr>
                </a:solidFill>
                <a:latin typeface="Kozuka Gothic Pro B" pitchFamily="34" charset="-128"/>
                <a:ea typeface="Kozuka Gothic Pro B" pitchFamily="34" charset="-128"/>
              </a:rPr>
              <a:t>年度 資安輔導服務及資源說明 </a:t>
            </a:r>
            <a:endParaRPr lang="zh-TW" altLang="en-US" sz="3200" dirty="0">
              <a:solidFill>
                <a:schemeClr val="bg1">
                  <a:lumMod val="50000"/>
                </a:schemeClr>
              </a:solidFill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2790546" y="1988840"/>
            <a:ext cx="3888432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u="sng" dirty="0" smtClean="0">
                <a:solidFill>
                  <a:schemeClr val="accent5">
                    <a:lumMod val="75000"/>
                  </a:schemeClr>
                </a:solidFill>
                <a:latin typeface="Segoe UI Black" pitchFamily="34" charset="0"/>
                <a:ea typeface="Segoe UI Black" pitchFamily="34" charset="0"/>
                <a:cs typeface="Segoe UI Black" pitchFamily="34" charset="0"/>
              </a:rPr>
              <a:t>Index</a:t>
            </a:r>
          </a:p>
          <a:p>
            <a:endParaRPr lang="en-US" altLang="zh-TW" dirty="0"/>
          </a:p>
          <a:p>
            <a:pPr marL="342900" indent="-342900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itchFamily="2" charset="2"/>
              <a:buAutoNum type="circleNumWdWhitePlain"/>
            </a:pPr>
            <a:r>
              <a:rPr lang="en-US" altLang="zh-TW" sz="2400" dirty="0" smtClean="0">
                <a:latin typeface="華康圓體 Std W8" pitchFamily="50" charset="-120"/>
                <a:ea typeface="華康圓體 Std W8" pitchFamily="50" charset="-120"/>
              </a:rPr>
              <a:t>2020</a:t>
            </a:r>
            <a:r>
              <a:rPr lang="zh-TW" altLang="en-US" sz="2400" dirty="0" smtClean="0">
                <a:latin typeface="華康圓體 Std W8" pitchFamily="50" charset="-120"/>
                <a:ea typeface="華康圓體 Std W8" pitchFamily="50" charset="-120"/>
              </a:rPr>
              <a:t>年度輔導計畫綱要</a:t>
            </a:r>
            <a:endParaRPr lang="en-US" altLang="zh-TW" sz="2400" dirty="0" smtClean="0">
              <a:latin typeface="華康圓體 Std W8" pitchFamily="50" charset="-120"/>
              <a:ea typeface="華康圓體 Std W8" pitchFamily="50" charset="-120"/>
            </a:endParaRPr>
          </a:p>
          <a:p>
            <a:pPr marL="342900" indent="-342900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itchFamily="2" charset="2"/>
              <a:buAutoNum type="circleNumWdWhitePlain"/>
            </a:pPr>
            <a:r>
              <a:rPr lang="zh-TW" altLang="en-US" sz="2400" dirty="0">
                <a:latin typeface="華康圓體 Std W8" pitchFamily="50" charset="-120"/>
                <a:ea typeface="華康圓體 Std W8" pitchFamily="50" charset="-120"/>
              </a:rPr>
              <a:t>接受輔導廠商權責</a:t>
            </a:r>
            <a:endParaRPr lang="en-US" altLang="zh-TW" sz="2400" dirty="0">
              <a:latin typeface="華康圓體 Std W8" pitchFamily="50" charset="-120"/>
              <a:ea typeface="華康圓體 Std W8" pitchFamily="50" charset="-120"/>
            </a:endParaRPr>
          </a:p>
          <a:p>
            <a:pPr marL="342900" indent="-342900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itchFamily="2" charset="2"/>
              <a:buAutoNum type="circleNumWdWhitePlain"/>
            </a:pPr>
            <a:r>
              <a:rPr lang="zh-TW" altLang="en-US" sz="2400" dirty="0" smtClean="0">
                <a:latin typeface="華康圓體 Std W8" pitchFamily="50" charset="-120"/>
                <a:ea typeface="華康圓體 Std W8" pitchFamily="50" charset="-120"/>
              </a:rPr>
              <a:t>優先輔導對象</a:t>
            </a:r>
            <a:endParaRPr lang="en-US" altLang="zh-TW" sz="2400" dirty="0" smtClean="0">
              <a:latin typeface="華康圓體 Std W8" pitchFamily="50" charset="-120"/>
              <a:ea typeface="華康圓體 Std W8" pitchFamily="50" charset="-120"/>
            </a:endParaRPr>
          </a:p>
          <a:p>
            <a:pPr marL="342900" indent="-342900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itchFamily="2" charset="2"/>
              <a:buAutoNum type="circleNumWdWhitePlain"/>
            </a:pPr>
            <a:r>
              <a:rPr lang="zh-TW" altLang="en-US" sz="2400" dirty="0" smtClean="0">
                <a:latin typeface="華康圓體 Std W8" pitchFamily="50" charset="-120"/>
                <a:ea typeface="華康圓體 Std W8" pitchFamily="50" charset="-120"/>
              </a:rPr>
              <a:t>輔導程序</a:t>
            </a:r>
            <a:endParaRPr lang="en-US" altLang="zh-TW" sz="2400" dirty="0" smtClean="0">
              <a:latin typeface="華康圓體 Std W8" pitchFamily="50" charset="-120"/>
              <a:ea typeface="華康圓體 Std W8" pitchFamily="50" charset="-120"/>
            </a:endParaRPr>
          </a:p>
          <a:p>
            <a:pPr marL="342900" indent="-342900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itchFamily="2" charset="2"/>
              <a:buAutoNum type="circleNumWdWhitePlain"/>
            </a:pPr>
            <a:r>
              <a:rPr lang="zh-TW" altLang="en-US" sz="2400" dirty="0">
                <a:latin typeface="華康圓體 Std W8" pitchFamily="50" charset="-120"/>
                <a:ea typeface="華康圓體 Std W8" pitchFamily="50" charset="-120"/>
              </a:rPr>
              <a:t>取得合格證書</a:t>
            </a:r>
            <a:r>
              <a:rPr lang="en-US" altLang="zh-TW" sz="2400" dirty="0">
                <a:latin typeface="華康圓體 Std W8" pitchFamily="50" charset="-120"/>
                <a:ea typeface="華康圓體 Std W8" pitchFamily="50" charset="-120"/>
              </a:rPr>
              <a:t>(</a:t>
            </a:r>
            <a:r>
              <a:rPr lang="zh-TW" altLang="en-US" sz="2400" dirty="0">
                <a:latin typeface="華康圓體 Std W8" pitchFamily="50" charset="-120"/>
                <a:ea typeface="華康圓體 Std W8" pitchFamily="50" charset="-120"/>
              </a:rPr>
              <a:t>含標章</a:t>
            </a:r>
            <a:r>
              <a:rPr lang="en-US" altLang="zh-TW" sz="2400" dirty="0">
                <a:latin typeface="華康圓體 Std W8" pitchFamily="50" charset="-120"/>
                <a:ea typeface="華康圓體 Std W8" pitchFamily="50" charset="-120"/>
              </a:rPr>
              <a:t>)</a:t>
            </a:r>
            <a:endParaRPr lang="en-US" altLang="zh-TW" sz="2400" dirty="0" smtClean="0">
              <a:latin typeface="華康圓體 Std W8" pitchFamily="50" charset="-120"/>
              <a:ea typeface="華康圓體 Std W8" pitchFamily="50" charset="-120"/>
            </a:endParaRPr>
          </a:p>
          <a:p>
            <a:pPr marL="342900" indent="-342900">
              <a:lnSpc>
                <a:spcPct val="150000"/>
              </a:lnSpc>
              <a:buClr>
                <a:schemeClr val="accent5">
                  <a:lumMod val="75000"/>
                </a:schemeClr>
              </a:buClr>
              <a:buFont typeface="Wingdings" pitchFamily="2" charset="2"/>
              <a:buAutoNum type="circleNumWdWhitePlain"/>
            </a:pPr>
            <a:r>
              <a:rPr lang="zh-TW" altLang="en-US" sz="2400" dirty="0" smtClean="0">
                <a:latin typeface="華康圓體 Std W8" pitchFamily="50" charset="-120"/>
                <a:ea typeface="華康圓體 Std W8" pitchFamily="50" charset="-120"/>
              </a:rPr>
              <a:t>輔導後</a:t>
            </a:r>
            <a:r>
              <a:rPr lang="en-US" altLang="zh-TW" sz="2400" dirty="0" smtClean="0">
                <a:latin typeface="華康圓體 Std W8" pitchFamily="50" charset="-120"/>
                <a:ea typeface="華康圓體 Std W8" pitchFamily="50" charset="-120"/>
              </a:rPr>
              <a:t>--</a:t>
            </a:r>
            <a:r>
              <a:rPr lang="zh-TW" altLang="en-US" sz="2400" dirty="0" smtClean="0">
                <a:latin typeface="華康圓體 Std W8" pitchFamily="50" charset="-120"/>
                <a:ea typeface="華康圓體 Std W8" pitchFamily="50" charset="-120"/>
              </a:rPr>
              <a:t>效益</a:t>
            </a:r>
            <a:endParaRPr lang="zh-TW" altLang="en-US" sz="2400" dirty="0">
              <a:latin typeface="華康圓體 Std W8" pitchFamily="50" charset="-120"/>
              <a:ea typeface="華康圓體 Std W8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5971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Kozuka Gothic Pro B"/>
                <a:ea typeface="Kozuka Gothic Pro B"/>
              </a:rPr>
              <a:t>①  </a:t>
            </a:r>
            <a:r>
              <a:rPr lang="en-US" altLang="zh-TW" dirty="0" smtClean="0"/>
              <a:t>2020</a:t>
            </a:r>
            <a:r>
              <a:rPr lang="zh-TW" altLang="en-US" dirty="0" smtClean="0"/>
              <a:t>年度</a:t>
            </a:r>
            <a:r>
              <a:rPr lang="zh-TW" altLang="en-US" dirty="0"/>
              <a:t>輔導計畫</a:t>
            </a:r>
            <a:r>
              <a:rPr lang="zh-TW" altLang="en-US" dirty="0" smtClean="0"/>
              <a:t>綱要</a:t>
            </a:r>
            <a:endParaRPr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11560" y="1412776"/>
            <a:ext cx="8075240" cy="5112568"/>
          </a:xfrm>
        </p:spPr>
        <p:txBody>
          <a:bodyPr>
            <a:normAutofit lnSpcReduction="10000"/>
          </a:bodyPr>
          <a:lstStyle/>
          <a:p>
            <a:r>
              <a:rPr lang="zh-TW" altLang="en-US" sz="2000" dirty="0"/>
              <a:t>計畫名稱</a:t>
            </a:r>
            <a:r>
              <a:rPr lang="en-US" altLang="zh-TW" sz="2000" dirty="0" smtClean="0"/>
              <a:t>:   </a:t>
            </a:r>
            <a:r>
              <a:rPr lang="zh-TW" altLang="zh-TW" sz="2000" dirty="0" smtClean="0"/>
              <a:t>物</a:t>
            </a:r>
            <a:r>
              <a:rPr lang="zh-TW" altLang="zh-TW" sz="2000" dirty="0"/>
              <a:t>聯網資安檢測輔導及</a:t>
            </a:r>
            <a:r>
              <a:rPr lang="zh-TW" altLang="zh-TW" sz="2000" dirty="0" smtClean="0"/>
              <a:t>推廣</a:t>
            </a:r>
            <a:endParaRPr lang="en-US" altLang="zh-TW" sz="2000" dirty="0" smtClean="0"/>
          </a:p>
          <a:p>
            <a:r>
              <a:rPr lang="zh-TW" altLang="en-US" sz="2000" dirty="0"/>
              <a:t>主辦單位</a:t>
            </a:r>
            <a:r>
              <a:rPr lang="en-US" altLang="zh-TW" sz="2000" dirty="0"/>
              <a:t>:   </a:t>
            </a:r>
            <a:r>
              <a:rPr lang="zh-TW" altLang="en-US" sz="2000" dirty="0"/>
              <a:t>經濟部工業局</a:t>
            </a:r>
            <a:endParaRPr lang="en-US" altLang="zh-TW" sz="2000" dirty="0" smtClean="0"/>
          </a:p>
          <a:p>
            <a:r>
              <a:rPr lang="zh-TW" altLang="en-US" sz="2000" dirty="0"/>
              <a:t>執行單位</a:t>
            </a:r>
            <a:r>
              <a:rPr lang="en-US" altLang="zh-TW" sz="2000" dirty="0"/>
              <a:t>:  </a:t>
            </a:r>
            <a:r>
              <a:rPr lang="en-US" altLang="zh-TW" sz="2000" dirty="0" smtClean="0"/>
              <a:t> </a:t>
            </a:r>
            <a:r>
              <a:rPr lang="zh-TW" altLang="en-US" sz="2000" dirty="0" smtClean="0"/>
              <a:t>資策會 及 </a:t>
            </a:r>
            <a:r>
              <a:rPr lang="en-US" altLang="zh-TW" sz="2000" dirty="0" smtClean="0"/>
              <a:t>TSSIA</a:t>
            </a:r>
            <a:r>
              <a:rPr lang="zh-TW" altLang="en-US" sz="2000" dirty="0" smtClean="0"/>
              <a:t>協會</a:t>
            </a:r>
            <a:endParaRPr lang="en-US" altLang="zh-TW" sz="2000" dirty="0" smtClean="0"/>
          </a:p>
          <a:p>
            <a:r>
              <a:rPr lang="zh-TW" altLang="en-US" sz="2000" dirty="0" smtClean="0"/>
              <a:t>安防產業執行輔導窗口</a:t>
            </a:r>
            <a:r>
              <a:rPr lang="en-US" altLang="zh-TW" sz="2000" dirty="0" smtClean="0"/>
              <a:t>:  TSSIA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(</a:t>
            </a:r>
            <a:r>
              <a:rPr lang="zh-TW" altLang="en-US" sz="2000" dirty="0" smtClean="0"/>
              <a:t>台灣安全設備與服務產業</a:t>
            </a:r>
            <a:r>
              <a:rPr lang="en-US" altLang="zh-TW" sz="2000" dirty="0" smtClean="0"/>
              <a:t>) </a:t>
            </a:r>
            <a:r>
              <a:rPr lang="zh-TW" altLang="en-US" sz="2000" dirty="0" smtClean="0"/>
              <a:t>協會</a:t>
            </a:r>
            <a:endParaRPr lang="en-US" altLang="zh-TW" sz="2000" dirty="0" smtClean="0"/>
          </a:p>
          <a:p>
            <a:r>
              <a:rPr lang="zh-TW" altLang="en-US" sz="2000" dirty="0"/>
              <a:t>輔導目標</a:t>
            </a:r>
            <a:r>
              <a:rPr lang="en-US" altLang="zh-TW" sz="2000" dirty="0" smtClean="0"/>
              <a:t>:</a:t>
            </a:r>
          </a:p>
          <a:p>
            <a:pPr marL="457200" lvl="1" indent="0">
              <a:buNone/>
            </a:pPr>
            <a:r>
              <a:rPr lang="en-US" altLang="zh-TW" dirty="0" smtClean="0"/>
              <a:t>    </a:t>
            </a:r>
            <a:r>
              <a:rPr lang="zh-TW" altLang="zh-TW" sz="1700" dirty="0" smtClean="0"/>
              <a:t>依據</a:t>
            </a:r>
            <a:r>
              <a:rPr lang="zh-TW" altLang="zh-TW" sz="1700" dirty="0"/>
              <a:t>物聯網資安產業標準及認證制度，輔導國內廠商，以進行產品詴行檢測，以達到物聯網資安產業標準之要求，提升資安品質，降低智慧聯網資安風險，完善資安檢測環境</a:t>
            </a:r>
            <a:r>
              <a:rPr lang="zh-TW" altLang="zh-TW" sz="1700" dirty="0" smtClean="0"/>
              <a:t>。</a:t>
            </a:r>
            <a:r>
              <a:rPr lang="en-US" altLang="zh-TW" sz="1700" dirty="0" smtClean="0"/>
              <a:t/>
            </a:r>
            <a:br>
              <a:rPr lang="en-US" altLang="zh-TW" sz="1700" dirty="0" smtClean="0"/>
            </a:br>
            <a:r>
              <a:rPr lang="en-US" altLang="zh-TW" sz="1700" dirty="0" smtClean="0"/>
              <a:t/>
            </a:r>
            <a:br>
              <a:rPr lang="en-US" altLang="zh-TW" sz="1700" dirty="0" smtClean="0"/>
            </a:br>
            <a:r>
              <a:rPr lang="en-US" altLang="zh-TW" sz="1700" dirty="0" smtClean="0"/>
              <a:t>    </a:t>
            </a:r>
            <a:r>
              <a:rPr lang="zh-TW" altLang="zh-TW" sz="1700" dirty="0" smtClean="0"/>
              <a:t>根據</a:t>
            </a:r>
            <a:r>
              <a:rPr lang="zh-TW" altLang="zh-TW" sz="1700" dirty="0"/>
              <a:t>經濟部工業局所發布之｢影像監控系統網路攝影機資安產業</a:t>
            </a:r>
            <a:r>
              <a:rPr lang="zh-TW" altLang="zh-TW" sz="1700" dirty="0" smtClean="0"/>
              <a:t>標準</a:t>
            </a:r>
            <a:r>
              <a:rPr lang="en-US" altLang="zh-TW" sz="1700" dirty="0" smtClean="0"/>
              <a:t>(</a:t>
            </a:r>
            <a:r>
              <a:rPr lang="zh-TW" altLang="en-US" sz="1700" dirty="0" smtClean="0"/>
              <a:t>最新</a:t>
            </a:r>
            <a:r>
              <a:rPr lang="zh-TW" altLang="zh-TW" sz="1700" dirty="0" smtClean="0"/>
              <a:t>版</a:t>
            </a:r>
            <a:r>
              <a:rPr lang="en-US" altLang="zh-TW" sz="1700" dirty="0" smtClean="0"/>
              <a:t>)</a:t>
            </a:r>
            <a:r>
              <a:rPr lang="zh-TW" altLang="zh-TW" sz="1700" dirty="0" smtClean="0"/>
              <a:t>｣，</a:t>
            </a:r>
            <a:r>
              <a:rPr lang="zh-TW" altLang="en-US" sz="1700" dirty="0" smtClean="0"/>
              <a:t>繼</a:t>
            </a:r>
            <a:r>
              <a:rPr lang="en-US" altLang="zh-TW" sz="1700" dirty="0" smtClean="0"/>
              <a:t>2018-2019</a:t>
            </a:r>
            <a:r>
              <a:rPr lang="zh-TW" altLang="en-US" sz="1700" dirty="0" smtClean="0"/>
              <a:t>年度輔導計畫，</a:t>
            </a:r>
            <a:r>
              <a:rPr lang="en-US" altLang="zh-TW" sz="1700" dirty="0"/>
              <a:t> TSSIA </a:t>
            </a:r>
            <a:r>
              <a:rPr lang="zh-TW" altLang="en-US" sz="1700" dirty="0" smtClean="0"/>
              <a:t>協會將於今年度持續因應</a:t>
            </a:r>
            <a:r>
              <a:rPr lang="zh-TW" altLang="zh-TW" sz="1700" dirty="0" smtClean="0"/>
              <a:t>產業標準與</a:t>
            </a:r>
            <a:r>
              <a:rPr lang="zh-TW" altLang="zh-TW" sz="1700" dirty="0"/>
              <a:t>相關</a:t>
            </a:r>
            <a:r>
              <a:rPr lang="zh-TW" altLang="zh-TW" sz="1700" dirty="0" smtClean="0"/>
              <a:t>驗證</a:t>
            </a:r>
            <a:r>
              <a:rPr lang="zh-TW" altLang="en-US" sz="1700" dirty="0" smtClean="0"/>
              <a:t>及檢測</a:t>
            </a:r>
            <a:r>
              <a:rPr lang="zh-TW" altLang="zh-TW" sz="1700" dirty="0"/>
              <a:t>規範</a:t>
            </a:r>
            <a:r>
              <a:rPr lang="zh-TW" altLang="zh-TW" sz="1700" dirty="0" smtClean="0"/>
              <a:t>，</a:t>
            </a:r>
            <a:r>
              <a:rPr lang="zh-TW" altLang="en-US" sz="1700" dirty="0"/>
              <a:t>提供</a:t>
            </a:r>
            <a:r>
              <a:rPr lang="zh-TW" altLang="en-US" sz="1700" dirty="0" smtClean="0"/>
              <a:t>安</a:t>
            </a:r>
            <a:r>
              <a:rPr lang="zh-TW" altLang="en-US" sz="1700" dirty="0"/>
              <a:t>防科技廠商</a:t>
            </a:r>
            <a:r>
              <a:rPr lang="zh-TW" altLang="zh-TW" sz="1700" dirty="0"/>
              <a:t> </a:t>
            </a:r>
            <a:r>
              <a:rPr lang="en-US" altLang="zh-TW" sz="1700" dirty="0"/>
              <a:t>(</a:t>
            </a:r>
            <a:r>
              <a:rPr lang="zh-TW" altLang="zh-TW" sz="1700" dirty="0"/>
              <a:t>包含，製造商、設備開發商、系統整合商</a:t>
            </a:r>
            <a:r>
              <a:rPr lang="en-US" altLang="zh-TW" sz="1700" dirty="0" smtClean="0"/>
              <a:t>)</a:t>
            </a:r>
            <a:r>
              <a:rPr lang="zh-TW" altLang="en-US" sz="1700" dirty="0" smtClean="0"/>
              <a:t>，針對 </a:t>
            </a:r>
            <a:r>
              <a:rPr lang="en-US" altLang="zh-TW" sz="1700" dirty="0" smtClean="0"/>
              <a:t>IP</a:t>
            </a:r>
            <a:r>
              <a:rPr lang="zh-TW" altLang="en-US" sz="1700" dirty="0" smtClean="0"/>
              <a:t> </a:t>
            </a:r>
            <a:r>
              <a:rPr lang="en-US" altLang="zh-TW" sz="1700" dirty="0" smtClean="0"/>
              <a:t>Camera / NVR / DVR</a:t>
            </a:r>
            <a:r>
              <a:rPr lang="zh-TW" altLang="en-US" sz="1700" dirty="0" smtClean="0"/>
              <a:t>等</a:t>
            </a:r>
            <a:r>
              <a:rPr lang="zh-TW" altLang="zh-TW" sz="1700" dirty="0" smtClean="0"/>
              <a:t>產品</a:t>
            </a:r>
            <a:r>
              <a:rPr lang="zh-TW" altLang="en-US" sz="1700" dirty="0" smtClean="0"/>
              <a:t>，提供軟硬體資</a:t>
            </a:r>
            <a:r>
              <a:rPr lang="zh-TW" altLang="en-US" sz="1700" dirty="0"/>
              <a:t>安</a:t>
            </a:r>
            <a:r>
              <a:rPr lang="zh-TW" altLang="en-US" sz="1700" dirty="0" smtClean="0"/>
              <a:t>機制檢測及弱點</a:t>
            </a:r>
            <a:r>
              <a:rPr lang="zh-TW" altLang="zh-TW" sz="1700" dirty="0" smtClean="0"/>
              <a:t>改善之</a:t>
            </a:r>
            <a:r>
              <a:rPr lang="zh-TW" altLang="en-US" sz="1700" dirty="0" smtClean="0"/>
              <a:t>專業</a:t>
            </a:r>
            <a:r>
              <a:rPr lang="zh-TW" altLang="zh-TW" sz="1700" dirty="0" smtClean="0"/>
              <a:t>顧問輔導</a:t>
            </a:r>
            <a:r>
              <a:rPr lang="en-US" altLang="zh-TW" sz="1700" dirty="0" smtClean="0"/>
              <a:t>(</a:t>
            </a:r>
            <a:r>
              <a:rPr lang="zh-TW" altLang="en-US" sz="1700" dirty="0" smtClean="0"/>
              <a:t>工業局</a:t>
            </a:r>
            <a:r>
              <a:rPr lang="en-US" altLang="zh-TW" sz="1700" dirty="0" smtClean="0"/>
              <a:t>/TSSIA </a:t>
            </a:r>
            <a:r>
              <a:rPr lang="zh-TW" altLang="en-US" sz="1700" dirty="0" smtClean="0"/>
              <a:t>經費負擔</a:t>
            </a:r>
            <a:r>
              <a:rPr lang="en-US" altLang="zh-TW" sz="1700" dirty="0" smtClean="0"/>
              <a:t>67%~80%</a:t>
            </a:r>
            <a:r>
              <a:rPr lang="zh-TW" altLang="en-US" sz="1700" dirty="0"/>
              <a:t>費用、</a:t>
            </a:r>
            <a:r>
              <a:rPr lang="zh-TW" altLang="en-US" sz="1700" dirty="0" smtClean="0"/>
              <a:t>廠商</a:t>
            </a:r>
            <a:r>
              <a:rPr lang="zh-TW" altLang="en-US" sz="1700" dirty="0"/>
              <a:t>需</a:t>
            </a:r>
            <a:r>
              <a:rPr lang="zh-TW" altLang="en-US" sz="1700" dirty="0" smtClean="0"/>
              <a:t>自付</a:t>
            </a:r>
            <a:r>
              <a:rPr lang="en-US" altLang="zh-TW" sz="1700" dirty="0" smtClean="0"/>
              <a:t>34% - 20%)</a:t>
            </a:r>
            <a:r>
              <a:rPr lang="zh-TW" altLang="zh-TW" sz="1700" dirty="0" smtClean="0"/>
              <a:t>，</a:t>
            </a:r>
            <a:r>
              <a:rPr lang="zh-TW" altLang="zh-TW" sz="1700" dirty="0"/>
              <a:t>以落實政策推動與實際成效</a:t>
            </a:r>
            <a:r>
              <a:rPr lang="zh-TW" altLang="zh-TW" sz="1700" dirty="0" smtClean="0"/>
              <a:t>。</a:t>
            </a:r>
            <a:r>
              <a:rPr lang="en-US" altLang="zh-TW" sz="1700" dirty="0" smtClean="0"/>
              <a:t/>
            </a:r>
            <a:br>
              <a:rPr lang="en-US" altLang="zh-TW" sz="1700" dirty="0" smtClean="0"/>
            </a:br>
            <a:r>
              <a:rPr lang="en-US" altLang="zh-TW" sz="1700" dirty="0" smtClean="0"/>
              <a:t/>
            </a:r>
            <a:br>
              <a:rPr lang="en-US" altLang="zh-TW" sz="1700" dirty="0" smtClean="0"/>
            </a:b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3831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6131024" cy="1143000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latin typeface="Kozuka Gothic Pro B"/>
                <a:ea typeface="Kozuka Gothic Pro B"/>
              </a:rPr>
              <a:t>②  </a:t>
            </a:r>
            <a:r>
              <a:rPr lang="zh-TW" altLang="en-US" dirty="0" smtClean="0"/>
              <a:t>接受</a:t>
            </a:r>
            <a:r>
              <a:rPr lang="zh-TW" altLang="en-US" dirty="0"/>
              <a:t>輔導</a:t>
            </a:r>
            <a:r>
              <a:rPr lang="zh-TW" altLang="en-US" dirty="0" smtClean="0"/>
              <a:t>廠商之 權責</a:t>
            </a:r>
            <a:r>
              <a:rPr lang="zh-TW" altLang="en-US" dirty="0" smtClean="0">
                <a:latin typeface="Kozuka Gothic Pro B"/>
                <a:ea typeface="Kozuka Gothic Pro B"/>
              </a:rPr>
              <a:t>  </a:t>
            </a:r>
            <a:endParaRPr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11560" y="1124744"/>
            <a:ext cx="7653536" cy="5544616"/>
          </a:xfrm>
        </p:spPr>
        <p:txBody>
          <a:bodyPr>
            <a:normAutofit fontScale="92500" lnSpcReduction="10000"/>
          </a:bodyPr>
          <a:lstStyle/>
          <a:p>
            <a:r>
              <a:rPr lang="zh-TW" altLang="en-US" dirty="0" smtClean="0"/>
              <a:t>權利</a:t>
            </a:r>
            <a:r>
              <a:rPr lang="en-US" altLang="zh-TW" dirty="0" smtClean="0"/>
              <a:t>:</a:t>
            </a:r>
          </a:p>
          <a:p>
            <a:pPr lvl="1"/>
            <a:r>
              <a:rPr lang="zh-TW" altLang="en-US" dirty="0" smtClean="0"/>
              <a:t>接受專業資安顧問、輔導；</a:t>
            </a:r>
            <a:endParaRPr lang="en-US" altLang="zh-TW" dirty="0" smtClean="0"/>
          </a:p>
          <a:p>
            <a:pPr lvl="1"/>
            <a:r>
              <a:rPr lang="zh-TW" altLang="en-US" dirty="0"/>
              <a:t>輔導案完成後，將有相關之</a:t>
            </a:r>
            <a:r>
              <a:rPr lang="zh-TW" altLang="en-US" dirty="0" smtClean="0"/>
              <a:t>檢測</a:t>
            </a:r>
            <a:r>
              <a:rPr lang="zh-TW" altLang="en-US" dirty="0"/>
              <a:t>數據及</a:t>
            </a:r>
            <a:r>
              <a:rPr lang="zh-TW" altLang="en-US" dirty="0" smtClean="0"/>
              <a:t>報告</a:t>
            </a:r>
            <a:endParaRPr lang="en-US" altLang="zh-TW" dirty="0" smtClean="0"/>
          </a:p>
          <a:p>
            <a:pPr lvl="1"/>
            <a:r>
              <a:rPr lang="zh-TW" altLang="en-US" dirty="0"/>
              <a:t>若通過標準項目檢測者，發予廠商</a:t>
            </a:r>
            <a:r>
              <a:rPr lang="en-US" altLang="zh-TW" dirty="0"/>
              <a:t>(</a:t>
            </a:r>
            <a:r>
              <a:rPr lang="zh-TW" altLang="en-US" dirty="0"/>
              <a:t>主機型</a:t>
            </a:r>
            <a:r>
              <a:rPr lang="en-US" altLang="zh-TW" dirty="0"/>
              <a:t>)</a:t>
            </a:r>
            <a:r>
              <a:rPr lang="zh-TW" altLang="en-US" dirty="0"/>
              <a:t>合格證書與標章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享有輔導經費</a:t>
            </a:r>
            <a:r>
              <a:rPr lang="en-US" altLang="zh-TW" dirty="0" smtClean="0"/>
              <a:t>+(</a:t>
            </a:r>
            <a:r>
              <a:rPr lang="zh-TW" altLang="en-US" dirty="0" smtClean="0"/>
              <a:t>通過檢測者</a:t>
            </a:r>
            <a:r>
              <a:rPr lang="en-US" altLang="zh-TW" dirty="0" smtClean="0"/>
              <a:t>)</a:t>
            </a:r>
            <a:r>
              <a:rPr lang="zh-TW" altLang="en-US" dirty="0" smtClean="0"/>
              <a:t>合格證書</a:t>
            </a:r>
            <a:r>
              <a:rPr lang="en-US" altLang="zh-TW" dirty="0" smtClean="0"/>
              <a:t>/</a:t>
            </a:r>
            <a:r>
              <a:rPr lang="zh-TW" altLang="en-US" dirty="0" smtClean="0"/>
              <a:t>標章費用之減支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（減支之經費，由政府專案經費撥補給資安廠商及發政單位）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  <a:p>
            <a:r>
              <a:rPr lang="zh-TW" altLang="en-US" dirty="0"/>
              <a:t>責任</a:t>
            </a:r>
            <a:r>
              <a:rPr lang="zh-TW" altLang="en-US" dirty="0" smtClean="0"/>
              <a:t>：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確立</a:t>
            </a:r>
            <a:r>
              <a:rPr lang="zh-TW" altLang="en-US" dirty="0"/>
              <a:t>接受府到之廠商，將會</a:t>
            </a:r>
            <a:r>
              <a:rPr lang="zh-TW" altLang="en-US" dirty="0" smtClean="0"/>
              <a:t>有輔導自</a:t>
            </a:r>
            <a:r>
              <a:rPr lang="zh-TW" altLang="en-US" dirty="0"/>
              <a:t>付</a:t>
            </a:r>
            <a:r>
              <a:rPr lang="zh-TW" altLang="en-US" dirty="0" smtClean="0"/>
              <a:t>額的配合支出</a:t>
            </a:r>
            <a:r>
              <a:rPr lang="en-US" altLang="zh-TW" dirty="0" smtClean="0"/>
              <a:t>:</a:t>
            </a:r>
          </a:p>
          <a:p>
            <a:pPr lvl="2"/>
            <a:r>
              <a:rPr lang="zh-TW" altLang="en-US" dirty="0">
                <a:latin typeface="Kozuka Gothic Pro B" pitchFamily="34" charset="-128"/>
                <a:ea typeface="Kozuka Gothic Pro B" pitchFamily="34" charset="-128"/>
              </a:rPr>
              <a:t>本協會團體會員</a:t>
            </a:r>
            <a:r>
              <a:rPr lang="zh-TW" altLang="en-US" dirty="0" smtClean="0">
                <a:latin typeface="Kozuka Gothic Pro B" pitchFamily="34" charset="-128"/>
                <a:ea typeface="Kozuka Gothic Pro B" pitchFamily="34" charset="-128"/>
              </a:rPr>
              <a:t>廠商</a:t>
            </a:r>
            <a:r>
              <a:rPr lang="en-US" altLang="zh-TW" dirty="0">
                <a:latin typeface="Kozuka Gothic Pro B" pitchFamily="34" charset="-128"/>
                <a:ea typeface="Kozuka Gothic Pro B" pitchFamily="34" charset="-128"/>
              </a:rPr>
              <a:t>:  </a:t>
            </a:r>
            <a:br>
              <a:rPr lang="en-US" altLang="zh-TW" dirty="0">
                <a:latin typeface="Kozuka Gothic Pro B" pitchFamily="34" charset="-128"/>
                <a:ea typeface="Kozuka Gothic Pro B" pitchFamily="34" charset="-128"/>
              </a:rPr>
            </a:br>
            <a:r>
              <a:rPr lang="zh-TW" altLang="en-US" dirty="0">
                <a:latin typeface="Kozuka Gothic Pro B" pitchFamily="34" charset="-128"/>
                <a:ea typeface="Kozuka Gothic Pro B" pitchFamily="34" charset="-128"/>
              </a:rPr>
              <a:t>自付輔導費 </a:t>
            </a:r>
            <a:r>
              <a:rPr lang="en-US" altLang="zh-TW" dirty="0">
                <a:latin typeface="Kozuka Gothic Pro B" pitchFamily="34" charset="-128"/>
                <a:ea typeface="Kozuka Gothic Pro B" pitchFamily="34" charset="-128"/>
              </a:rPr>
              <a:t>NT$30,000.-/</a:t>
            </a:r>
            <a:r>
              <a:rPr lang="zh-TW" altLang="en-US" dirty="0">
                <a:latin typeface="Kozuka Gothic Pro B" pitchFamily="34" charset="-128"/>
                <a:ea typeface="Kozuka Gothic Pro B" pitchFamily="34" charset="-128"/>
              </a:rPr>
              <a:t>件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TW" altLang="en-US" dirty="0"/>
              <a:t>佔輔導額定費用</a:t>
            </a:r>
            <a:r>
              <a:rPr lang="zh-TW" altLang="en-US" dirty="0" smtClean="0"/>
              <a:t>之</a:t>
            </a:r>
            <a:r>
              <a:rPr lang="en-US" altLang="zh-TW" dirty="0" smtClean="0"/>
              <a:t>20%)</a:t>
            </a:r>
            <a:br>
              <a:rPr lang="en-US" altLang="zh-TW" dirty="0" smtClean="0"/>
            </a:br>
            <a:endParaRPr lang="en-US" altLang="zh-TW" dirty="0"/>
          </a:p>
          <a:p>
            <a:pPr lvl="2"/>
            <a:r>
              <a:rPr lang="zh-TW" altLang="en-US" dirty="0" smtClean="0">
                <a:latin typeface="Kozuka Gothic Pro B" pitchFamily="34" charset="-128"/>
                <a:ea typeface="Kozuka Gothic Pro B" pitchFamily="34" charset="-128"/>
              </a:rPr>
              <a:t>非本協會會員之一般廠商</a:t>
            </a:r>
            <a:r>
              <a:rPr lang="en-US" altLang="zh-TW" dirty="0" smtClean="0">
                <a:latin typeface="Kozuka Gothic Pro B" pitchFamily="34" charset="-128"/>
                <a:ea typeface="Kozuka Gothic Pro B" pitchFamily="34" charset="-128"/>
              </a:rPr>
              <a:t>:  </a:t>
            </a:r>
            <a:r>
              <a:rPr lang="en-US" altLang="zh-TW" dirty="0">
                <a:latin typeface="Kozuka Gothic Pro B" pitchFamily="34" charset="-128"/>
                <a:ea typeface="Kozuka Gothic Pro B" pitchFamily="34" charset="-128"/>
              </a:rPr>
              <a:t/>
            </a:r>
            <a:br>
              <a:rPr lang="en-US" altLang="zh-TW" dirty="0">
                <a:latin typeface="Kozuka Gothic Pro B" pitchFamily="34" charset="-128"/>
                <a:ea typeface="Kozuka Gothic Pro B" pitchFamily="34" charset="-128"/>
              </a:rPr>
            </a:br>
            <a:r>
              <a:rPr lang="zh-TW" altLang="en-US" dirty="0">
                <a:latin typeface="Kozuka Gothic Pro B" pitchFamily="34" charset="-128"/>
                <a:ea typeface="Kozuka Gothic Pro B" pitchFamily="34" charset="-128"/>
              </a:rPr>
              <a:t>自付輔導費 </a:t>
            </a:r>
            <a:r>
              <a:rPr lang="en-US" altLang="zh-TW" dirty="0">
                <a:latin typeface="Kozuka Gothic Pro B" pitchFamily="34" charset="-128"/>
                <a:ea typeface="Kozuka Gothic Pro B" pitchFamily="34" charset="-128"/>
              </a:rPr>
              <a:t>NT$60,000.-/</a:t>
            </a:r>
            <a:r>
              <a:rPr lang="zh-TW" altLang="en-US" dirty="0">
                <a:latin typeface="Kozuka Gothic Pro B" pitchFamily="34" charset="-128"/>
                <a:ea typeface="Kozuka Gothic Pro B" pitchFamily="34" charset="-128"/>
              </a:rPr>
              <a:t>件 </a:t>
            </a:r>
            <a:r>
              <a:rPr lang="en-US" altLang="zh-TW" dirty="0"/>
              <a:t>(</a:t>
            </a:r>
            <a:r>
              <a:rPr lang="zh-TW" altLang="en-US" dirty="0"/>
              <a:t>佔輔導額定費用</a:t>
            </a:r>
            <a:r>
              <a:rPr lang="zh-TW" altLang="en-US" dirty="0" smtClean="0"/>
              <a:t>之</a:t>
            </a:r>
            <a:r>
              <a:rPr lang="en-US" altLang="zh-TW" dirty="0" smtClean="0"/>
              <a:t>34%)</a:t>
            </a:r>
            <a:br>
              <a:rPr lang="en-US" altLang="zh-TW" dirty="0" smtClean="0"/>
            </a:b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(</a:t>
            </a:r>
            <a:r>
              <a:rPr lang="zh-TW" altLang="en-US" dirty="0"/>
              <a:t>以上金額，</a:t>
            </a:r>
            <a:r>
              <a:rPr lang="zh-TW" altLang="en-US" dirty="0" smtClean="0"/>
              <a:t>不含</a:t>
            </a:r>
            <a:r>
              <a:rPr lang="zh-TW" altLang="en-US" dirty="0"/>
              <a:t> </a:t>
            </a:r>
            <a:r>
              <a:rPr lang="en-US" altLang="zh-TW" dirty="0" smtClean="0"/>
              <a:t>5</a:t>
            </a:r>
            <a:r>
              <a:rPr lang="en-US" altLang="zh-TW" dirty="0"/>
              <a:t>%</a:t>
            </a:r>
            <a:r>
              <a:rPr lang="zh-TW" altLang="en-US" dirty="0"/>
              <a:t> </a:t>
            </a:r>
            <a:r>
              <a:rPr lang="en-US" altLang="zh-TW" dirty="0"/>
              <a:t>VAT</a:t>
            </a:r>
            <a:r>
              <a:rPr lang="zh-TW" altLang="en-US" dirty="0"/>
              <a:t>加值稅</a:t>
            </a:r>
            <a:r>
              <a:rPr lang="en-US" altLang="zh-TW" dirty="0"/>
              <a:t>)</a:t>
            </a:r>
          </a:p>
          <a:p>
            <a:pPr lvl="1"/>
            <a:r>
              <a:rPr lang="zh-TW" altLang="en-US" dirty="0" smtClean="0"/>
              <a:t>輔導過程中，若需要產品</a:t>
            </a:r>
            <a:r>
              <a:rPr lang="zh-TW" altLang="en-US" dirty="0"/>
              <a:t>讓資安顧問帶回公司或實驗室中檢測</a:t>
            </a:r>
            <a:r>
              <a:rPr lang="zh-TW" altLang="en-US" dirty="0" smtClean="0"/>
              <a:t>，受輔導企業</a:t>
            </a:r>
            <a:r>
              <a:rPr lang="en-US" altLang="zh-TW" dirty="0" smtClean="0"/>
              <a:t>/</a:t>
            </a:r>
            <a:r>
              <a:rPr lang="zh-TW" altLang="en-US" dirty="0" smtClean="0"/>
              <a:t>廠商，需請免費</a:t>
            </a:r>
            <a:r>
              <a:rPr lang="zh-TW" altLang="en-US" dirty="0"/>
              <a:t>提供</a:t>
            </a:r>
            <a:r>
              <a:rPr lang="zh-TW" altLang="en-US" dirty="0" smtClean="0"/>
              <a:t>產品及相關對口人力</a:t>
            </a:r>
            <a:r>
              <a:rPr lang="zh-TW" altLang="en-US" dirty="0"/>
              <a:t>予以配合</a:t>
            </a:r>
            <a:r>
              <a:rPr lang="zh-TW" altLang="en-US" dirty="0" smtClean="0"/>
              <a:t>。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8795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圖表 1"/>
          <p:cNvGraphicFramePr/>
          <p:nvPr>
            <p:extLst>
              <p:ext uri="{D42A27DB-BD31-4B8C-83A1-F6EECF244321}">
                <p14:modId xmlns:p14="http://schemas.microsoft.com/office/powerpoint/2010/main" val="1746805338"/>
              </p:ext>
            </p:extLst>
          </p:nvPr>
        </p:nvGraphicFramePr>
        <p:xfrm>
          <a:off x="1186701" y="103939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/>
          <p:cNvSpPr/>
          <p:nvPr/>
        </p:nvSpPr>
        <p:spPr>
          <a:xfrm flipH="1" flipV="1">
            <a:off x="7441781" y="4536676"/>
            <a:ext cx="576064" cy="32977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TW"/>
          </a:p>
        </p:txBody>
      </p:sp>
      <p:sp>
        <p:nvSpPr>
          <p:cNvPr id="5" name="矩形 4"/>
          <p:cNvSpPr/>
          <p:nvPr/>
        </p:nvSpPr>
        <p:spPr>
          <a:xfrm flipH="1" flipV="1">
            <a:off x="7451397" y="3682855"/>
            <a:ext cx="576064" cy="3714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TW"/>
          </a:p>
        </p:txBody>
      </p:sp>
      <p:sp>
        <p:nvSpPr>
          <p:cNvPr id="6" name="文字方塊 5"/>
          <p:cNvSpPr txBox="1"/>
          <p:nvPr/>
        </p:nvSpPr>
        <p:spPr>
          <a:xfrm>
            <a:off x="7364938" y="4864164"/>
            <a:ext cx="715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安防廠商</a:t>
            </a:r>
            <a:endParaRPr lang="en-US" altLang="zh-TW" sz="1000" dirty="0" smtClean="0">
              <a:latin typeface="Kozuka Gothic Pro B" pitchFamily="34" charset="-128"/>
              <a:ea typeface="Kozuka Gothic Pro B" pitchFamily="34" charset="-128"/>
            </a:endParaRPr>
          </a:p>
          <a:p>
            <a:pPr algn="ctr"/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自</a:t>
            </a:r>
            <a:r>
              <a:rPr lang="zh-TW" altLang="en-US" sz="1000" dirty="0">
                <a:latin typeface="Kozuka Gothic Pro B" pitchFamily="34" charset="-128"/>
                <a:ea typeface="Kozuka Gothic Pro B" pitchFamily="34" charset="-128"/>
              </a:rPr>
              <a:t>付額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7198998" y="4080221"/>
            <a:ext cx="10466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政府經費</a:t>
            </a:r>
            <a:endParaRPr lang="en-US" altLang="zh-TW" sz="1000" dirty="0" smtClean="0">
              <a:latin typeface="Kozuka Gothic Pro B" pitchFamily="34" charset="-128"/>
              <a:ea typeface="Kozuka Gothic Pro B" pitchFamily="34" charset="-128"/>
            </a:endParaRPr>
          </a:p>
          <a:p>
            <a:pPr algn="ctr"/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     挹注</a:t>
            </a:r>
            <a:r>
              <a:rPr lang="en-US" altLang="zh-TW" sz="1000" dirty="0" smtClean="0">
                <a:latin typeface="Kozuka Gothic Pro B" pitchFamily="34" charset="-128"/>
                <a:ea typeface="Kozuka Gothic Pro B" pitchFamily="34" charset="-128"/>
              </a:rPr>
              <a:t>(</a:t>
            </a:r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撥補）</a:t>
            </a:r>
            <a:endParaRPr lang="zh-TW" altLang="en-US" sz="1000" dirty="0">
              <a:latin typeface="Kozuka Gothic Pro B" pitchFamily="34" charset="-128"/>
              <a:ea typeface="Kozuka Gothic Pro B" pitchFamily="34" charset="-128"/>
            </a:endParaRPr>
          </a:p>
        </p:txBody>
      </p:sp>
      <p:cxnSp>
        <p:nvCxnSpPr>
          <p:cNvPr id="9" name="直線接點 8"/>
          <p:cNvCxnSpPr/>
          <p:nvPr/>
        </p:nvCxnSpPr>
        <p:spPr>
          <a:xfrm>
            <a:off x="7437311" y="2311319"/>
            <a:ext cx="5664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/>
        </p:nvSpPr>
        <p:spPr>
          <a:xfrm>
            <a:off x="7216127" y="2349632"/>
            <a:ext cx="10466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000" dirty="0">
                <a:latin typeface="Kozuka Gothic Pro B" pitchFamily="34" charset="-128"/>
                <a:ea typeface="Kozuka Gothic Pro B" pitchFamily="34" charset="-128"/>
              </a:rPr>
              <a:t>資</a:t>
            </a:r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安</a:t>
            </a:r>
            <a:r>
              <a:rPr lang="zh-TW" altLang="en-US" sz="1000" dirty="0">
                <a:latin typeface="Kozuka Gothic Pro B" pitchFamily="34" charset="-128"/>
                <a:ea typeface="Kozuka Gothic Pro B" pitchFamily="34" charset="-128"/>
              </a:rPr>
              <a:t>檢測</a:t>
            </a:r>
            <a:r>
              <a:rPr lang="en-US" altLang="zh-TW" sz="1000" dirty="0">
                <a:latin typeface="Kozuka Gothic Pro B" pitchFamily="34" charset="-128"/>
                <a:ea typeface="Kozuka Gothic Pro B" pitchFamily="34" charset="-128"/>
              </a:rPr>
              <a:t>&amp;</a:t>
            </a:r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輔導</a:t>
            </a:r>
            <a:endParaRPr lang="en-US" altLang="zh-TW" sz="1000" dirty="0" smtClean="0">
              <a:latin typeface="Kozuka Gothic Pro B" pitchFamily="34" charset="-128"/>
              <a:ea typeface="Kozuka Gothic Pro B" pitchFamily="34" charset="-128"/>
            </a:endParaRPr>
          </a:p>
          <a:p>
            <a:pPr algn="ctr"/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市場收費價位</a:t>
            </a:r>
            <a:r>
              <a:rPr lang="en-US" altLang="zh-TW" sz="1000" dirty="0" smtClean="0">
                <a:latin typeface="Kozuka Gothic Pro B" pitchFamily="34" charset="-128"/>
                <a:ea typeface="Kozuka Gothic Pro B" pitchFamily="34" charset="-128"/>
              </a:rPr>
              <a:t>(</a:t>
            </a:r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市價</a:t>
            </a:r>
            <a:r>
              <a:rPr lang="en-US" altLang="zh-TW" sz="1000" dirty="0" smtClean="0">
                <a:latin typeface="Kozuka Gothic Pro B" pitchFamily="34" charset="-128"/>
                <a:ea typeface="Kozuka Gothic Pro B" pitchFamily="34" charset="-128"/>
              </a:rPr>
              <a:t>)</a:t>
            </a:r>
            <a:endParaRPr lang="zh-TW" altLang="en-US" sz="1000" dirty="0">
              <a:latin typeface="Kozuka Gothic Pro B" pitchFamily="34" charset="-128"/>
              <a:ea typeface="Kozuka Gothic Pro B" pitchFamily="34" charset="-128"/>
            </a:endParaRPr>
          </a:p>
        </p:txBody>
      </p:sp>
      <p:cxnSp>
        <p:nvCxnSpPr>
          <p:cNvPr id="13" name="直線接點 12"/>
          <p:cNvCxnSpPr/>
          <p:nvPr/>
        </p:nvCxnSpPr>
        <p:spPr>
          <a:xfrm>
            <a:off x="2639101" y="3789040"/>
            <a:ext cx="3567349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/>
          <p:cNvCxnSpPr/>
          <p:nvPr/>
        </p:nvCxnSpPr>
        <p:spPr>
          <a:xfrm>
            <a:off x="7437311" y="2873293"/>
            <a:ext cx="566448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/>
          <p:cNvSpPr txBox="1"/>
          <p:nvPr/>
        </p:nvSpPr>
        <p:spPr>
          <a:xfrm>
            <a:off x="7216127" y="2911606"/>
            <a:ext cx="10466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000" dirty="0">
                <a:latin typeface="Kozuka Gothic Pro B" pitchFamily="34" charset="-128"/>
                <a:ea typeface="Kozuka Gothic Pro B" pitchFamily="34" charset="-128"/>
              </a:rPr>
              <a:t>資</a:t>
            </a:r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安檢測</a:t>
            </a:r>
            <a:r>
              <a:rPr lang="en-US" altLang="zh-TW" sz="1000" dirty="0" smtClean="0">
                <a:latin typeface="Kozuka Gothic Pro B" pitchFamily="34" charset="-128"/>
                <a:ea typeface="Kozuka Gothic Pro B" pitchFamily="34" charset="-128"/>
              </a:rPr>
              <a:t>&amp;</a:t>
            </a:r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輔導政策收費</a:t>
            </a:r>
            <a:r>
              <a:rPr lang="en-US" altLang="zh-TW" sz="1000" dirty="0" smtClean="0">
                <a:latin typeface="Kozuka Gothic Pro B" pitchFamily="34" charset="-128"/>
                <a:ea typeface="Kozuka Gothic Pro B" pitchFamily="34" charset="-128"/>
              </a:rPr>
              <a:t/>
            </a:r>
            <a:br>
              <a:rPr lang="en-US" altLang="zh-TW" sz="1000" dirty="0" smtClean="0">
                <a:latin typeface="Kozuka Gothic Pro B" pitchFamily="34" charset="-128"/>
                <a:ea typeface="Kozuka Gothic Pro B" pitchFamily="34" charset="-128"/>
              </a:rPr>
            </a:br>
            <a:r>
              <a:rPr lang="en-US" altLang="zh-TW" sz="1000" dirty="0" smtClean="0">
                <a:latin typeface="Kozuka Gothic Pro B" pitchFamily="34" charset="-128"/>
                <a:ea typeface="Kozuka Gothic Pro B" pitchFamily="34" charset="-128"/>
              </a:rPr>
              <a:t>(</a:t>
            </a:r>
            <a:r>
              <a:rPr lang="zh-TW" altLang="en-US" sz="1000" dirty="0" smtClean="0">
                <a:latin typeface="Kozuka Gothic Pro B" pitchFamily="34" charset="-128"/>
                <a:ea typeface="Kozuka Gothic Pro B" pitchFamily="34" charset="-128"/>
              </a:rPr>
              <a:t>成本）</a:t>
            </a:r>
            <a:endParaRPr lang="zh-TW" altLang="en-US" sz="1000" dirty="0"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899592" y="1700808"/>
            <a:ext cx="10466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dirty="0" smtClean="0">
                <a:latin typeface="Kozuka Gothic Pro B" pitchFamily="34" charset="-128"/>
                <a:ea typeface="Kozuka Gothic Pro B" pitchFamily="34" charset="-128"/>
              </a:rPr>
              <a:t>(</a:t>
            </a:r>
            <a:r>
              <a:rPr lang="zh-TW" altLang="en-US" sz="1400" dirty="0" smtClean="0">
                <a:latin typeface="Kozuka Gothic Pro B" pitchFamily="34" charset="-128"/>
                <a:ea typeface="Kozuka Gothic Pro B" pitchFamily="34" charset="-128"/>
              </a:rPr>
              <a:t>萬）</a:t>
            </a:r>
            <a:endParaRPr lang="zh-TW" altLang="en-US" sz="1400" dirty="0"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1993983" y="535342"/>
            <a:ext cx="4857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>
                <a:latin typeface="Kozuka Gothic Pro B" pitchFamily="34" charset="-128"/>
                <a:ea typeface="Kozuka Gothic Pro B" pitchFamily="34" charset="-128"/>
              </a:rPr>
              <a:t>109</a:t>
            </a:r>
            <a:r>
              <a:rPr lang="zh-TW" altLang="en-US" sz="2800" dirty="0" smtClean="0">
                <a:latin typeface="Kozuka Gothic Pro B" pitchFamily="34" charset="-128"/>
                <a:ea typeface="Kozuka Gothic Pro B" pitchFamily="34" charset="-128"/>
              </a:rPr>
              <a:t>年度</a:t>
            </a:r>
            <a:r>
              <a:rPr lang="zh-TW" altLang="zh-TW" sz="2800" dirty="0" smtClean="0">
                <a:latin typeface="Kozuka Gothic Pro B" pitchFamily="34" charset="-128"/>
                <a:ea typeface="Kozuka Gothic Pro B" pitchFamily="34" charset="-128"/>
              </a:rPr>
              <a:t>物</a:t>
            </a:r>
            <a:r>
              <a:rPr lang="zh-TW" altLang="zh-TW" sz="2800" dirty="0">
                <a:latin typeface="Kozuka Gothic Pro B" pitchFamily="34" charset="-128"/>
                <a:ea typeface="Kozuka Gothic Pro B" pitchFamily="34" charset="-128"/>
              </a:rPr>
              <a:t>聯網資安檢測輔導</a:t>
            </a:r>
            <a:endParaRPr lang="zh-TW" altLang="en-US" sz="2800" dirty="0"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878333" y="6031030"/>
            <a:ext cx="5957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latin typeface="Kozuka Gothic Pro B" pitchFamily="34" charset="-128"/>
                <a:ea typeface="Kozuka Gothic Pro B" pitchFamily="34" charset="-128"/>
              </a:rPr>
              <a:t>            產品</a:t>
            </a:r>
            <a:r>
              <a:rPr lang="zh-TW" altLang="en-US" b="1" dirty="0">
                <a:latin typeface="Kozuka Gothic Pro B" pitchFamily="34" charset="-128"/>
                <a:ea typeface="Kozuka Gothic Pro B" pitchFamily="34" charset="-128"/>
              </a:rPr>
              <a:t>之</a:t>
            </a:r>
            <a:r>
              <a:rPr lang="zh-TW" altLang="en-US" b="1" dirty="0" smtClean="0">
                <a:latin typeface="Kozuka Gothic Pro B" pitchFamily="34" charset="-128"/>
                <a:ea typeface="Kozuka Gothic Pro B" pitchFamily="34" charset="-128"/>
              </a:rPr>
              <a:t>資安防護機能增強</a:t>
            </a:r>
            <a:r>
              <a:rPr lang="en-US" altLang="zh-TW" b="1" dirty="0" smtClean="0">
                <a:latin typeface="Kozuka Gothic Pro B" pitchFamily="34" charset="-128"/>
                <a:ea typeface="Kozuka Gothic Pro B" pitchFamily="34" charset="-128"/>
              </a:rPr>
              <a:t>&amp;</a:t>
            </a:r>
            <a:r>
              <a:rPr lang="zh-TW" altLang="en-US" b="1" dirty="0" smtClean="0">
                <a:latin typeface="Kozuka Gothic Pro B" pitchFamily="34" charset="-128"/>
                <a:ea typeface="Kozuka Gothic Pro B" pitchFamily="34" charset="-128"/>
              </a:rPr>
              <a:t>改善</a:t>
            </a:r>
            <a:endParaRPr lang="en-US" altLang="zh-TW" b="1" dirty="0" smtClean="0">
              <a:latin typeface="Kozuka Gothic Pro B" pitchFamily="34" charset="-128"/>
              <a:ea typeface="Kozuka Gothic Pro B" pitchFamily="34" charset="-128"/>
            </a:endParaRPr>
          </a:p>
          <a:p>
            <a:r>
              <a:rPr lang="zh-TW" altLang="en-US" b="1" dirty="0">
                <a:latin typeface="Kozuka Gothic Pro B" pitchFamily="34" charset="-128"/>
                <a:ea typeface="Kozuka Gothic Pro B" pitchFamily="34" charset="-128"/>
              </a:rPr>
              <a:t>　</a:t>
            </a:r>
            <a:r>
              <a:rPr lang="zh-TW" altLang="en-US" b="1" dirty="0" smtClean="0">
                <a:latin typeface="Kozuka Gothic Pro B" pitchFamily="34" charset="-128"/>
                <a:ea typeface="Kozuka Gothic Pro B" pitchFamily="34" charset="-128"/>
              </a:rPr>
              <a:t>　   之顧問成本支出</a:t>
            </a:r>
            <a:r>
              <a:rPr lang="en-US" altLang="zh-TW" b="1" dirty="0" smtClean="0">
                <a:latin typeface="Kozuka Gothic Pro B" pitchFamily="34" charset="-128"/>
                <a:ea typeface="Kozuka Gothic Pro B" pitchFamily="34" charset="-128"/>
              </a:rPr>
              <a:t>------------</a:t>
            </a:r>
            <a:r>
              <a:rPr lang="en-US" altLang="zh-TW" b="1" dirty="0" smtClean="0">
                <a:latin typeface="Kozuka Gothic Pro B" pitchFamily="34" charset="-128"/>
                <a:ea typeface="Kozuka Gothic Pro B" pitchFamily="34" charset="-128"/>
                <a:sym typeface="Wingdings" pitchFamily="2" charset="2"/>
              </a:rPr>
              <a:t></a:t>
            </a:r>
            <a:r>
              <a:rPr lang="zh-TW" altLang="en-US" b="1" dirty="0" smtClean="0">
                <a:solidFill>
                  <a:srgbClr val="FF0000"/>
                </a:solidFill>
                <a:latin typeface="Kozuka Gothic Pro B" pitchFamily="34" charset="-128"/>
                <a:ea typeface="Kozuka Gothic Pro B" pitchFamily="34" charset="-128"/>
              </a:rPr>
              <a:t>減少</a:t>
            </a:r>
            <a:r>
              <a:rPr lang="en-US" altLang="zh-TW" b="1" dirty="0" smtClean="0">
                <a:latin typeface="Kozuka Gothic Pro B" pitchFamily="34" charset="-128"/>
                <a:ea typeface="Kozuka Gothic Pro B" pitchFamily="34" charset="-128"/>
              </a:rPr>
              <a:t>(</a:t>
            </a:r>
            <a:r>
              <a:rPr lang="zh-TW" altLang="en-US" b="1" dirty="0" smtClean="0">
                <a:latin typeface="Kozuka Gothic Pro B" pitchFamily="34" charset="-128"/>
                <a:ea typeface="Kozuka Gothic Pro B" pitchFamily="34" charset="-128"/>
              </a:rPr>
              <a:t>至少）</a:t>
            </a:r>
            <a:r>
              <a:rPr lang="zh-TW" altLang="en-US" b="1" dirty="0">
                <a:latin typeface="Kozuka Gothic Pro B" pitchFamily="34" charset="-128"/>
                <a:ea typeface="Kozuka Gothic Pro B" pitchFamily="34" charset="-128"/>
              </a:rPr>
              <a:t>　</a:t>
            </a:r>
            <a:r>
              <a:rPr lang="zh-TW" altLang="en-US" b="1" dirty="0" smtClean="0">
                <a:latin typeface="Kozuka Gothic Pro B" pitchFamily="34" charset="-128"/>
                <a:ea typeface="Kozuka Gothic Pro B" pitchFamily="34" charset="-128"/>
              </a:rPr>
              <a:t> </a:t>
            </a:r>
            <a:endParaRPr lang="zh-TW" altLang="en-US" b="1" dirty="0">
              <a:latin typeface="Kozuka Gothic Pro B" pitchFamily="34" charset="-128"/>
              <a:ea typeface="Kozuka Gothic Pro B" pitchFamily="34" charset="-128"/>
            </a:endParaRPr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535" y="5467924"/>
            <a:ext cx="1219200" cy="1219200"/>
          </a:xfrm>
          <a:prstGeom prst="rect">
            <a:avLst/>
          </a:prstGeom>
        </p:spPr>
      </p:pic>
      <p:sp>
        <p:nvSpPr>
          <p:cNvPr id="28" name="文字方塊 27"/>
          <p:cNvSpPr txBox="1"/>
          <p:nvPr/>
        </p:nvSpPr>
        <p:spPr>
          <a:xfrm>
            <a:off x="5509766" y="5938696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25</a:t>
            </a:r>
            <a:r>
              <a:rPr lang="zh-TW" alt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萬以上</a:t>
            </a:r>
            <a:endParaRPr lang="zh-TW" altLang="en-US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3" name="矩形圖說文字 2"/>
          <p:cNvSpPr/>
          <p:nvPr/>
        </p:nvSpPr>
        <p:spPr>
          <a:xfrm>
            <a:off x="683568" y="5107884"/>
            <a:ext cx="1440160" cy="720080"/>
          </a:xfrm>
          <a:prstGeom prst="wedgeRectCallout">
            <a:avLst>
              <a:gd name="adj1" fmla="val 95775"/>
              <a:gd name="adj2" fmla="val -13042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矩形圖說文字 19"/>
          <p:cNvSpPr/>
          <p:nvPr/>
        </p:nvSpPr>
        <p:spPr>
          <a:xfrm>
            <a:off x="683567" y="5107696"/>
            <a:ext cx="4826417" cy="720080"/>
          </a:xfrm>
          <a:prstGeom prst="wedgeRectCallout">
            <a:avLst>
              <a:gd name="adj1" fmla="val 49272"/>
              <a:gd name="adj2" fmla="val -13530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tx2">
                    <a:lumMod val="75000"/>
                  </a:schemeClr>
                </a:solidFill>
                <a:latin typeface="華康儷金黑 Std W8" pitchFamily="34" charset="-120"/>
                <a:ea typeface="華康儷金黑 Std W8" pitchFamily="34" charset="-120"/>
              </a:rPr>
              <a:t>參與 本協會之</a:t>
            </a:r>
            <a:endParaRPr lang="en-US" altLang="zh-TW" dirty="0" smtClean="0">
              <a:solidFill>
                <a:schemeClr val="tx2">
                  <a:lumMod val="75000"/>
                </a:schemeClr>
              </a:solidFill>
              <a:latin typeface="華康儷金黑 Std W8" pitchFamily="34" charset="-120"/>
              <a:ea typeface="華康儷金黑 Std W8" pitchFamily="34" charset="-120"/>
            </a:endParaRPr>
          </a:p>
          <a:p>
            <a:pPr algn="ctr"/>
            <a:r>
              <a:rPr lang="zh-TW" altLang="en-US" dirty="0" smtClean="0">
                <a:solidFill>
                  <a:schemeClr val="tx2">
                    <a:lumMod val="75000"/>
                  </a:schemeClr>
                </a:solidFill>
                <a:latin typeface="華康儷金黑 Std W8" pitchFamily="34" charset="-120"/>
                <a:ea typeface="華康儷金黑 Std W8" pitchFamily="34" charset="-120"/>
              </a:rPr>
              <a:t>物聯網資安檢測輔導 實際收費 </a:t>
            </a:r>
            <a:endParaRPr lang="zh-TW" altLang="en-US" dirty="0">
              <a:solidFill>
                <a:schemeClr val="tx2">
                  <a:lumMod val="75000"/>
                </a:schemeClr>
              </a:solidFill>
              <a:latin typeface="華康儷金黑 Std W8" pitchFamily="34" charset="-120"/>
              <a:ea typeface="華康儷金黑 Std W8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7358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6131024" cy="1143000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latin typeface="Kozuka Gothic Pro B"/>
                <a:ea typeface="Kozuka Gothic Pro B"/>
              </a:rPr>
              <a:t>③ </a:t>
            </a:r>
            <a:r>
              <a:rPr lang="zh-TW" altLang="en-US" dirty="0" smtClean="0"/>
              <a:t>優先</a:t>
            </a:r>
            <a:r>
              <a:rPr lang="zh-TW" altLang="en-US" dirty="0"/>
              <a:t>輔導</a:t>
            </a:r>
            <a:r>
              <a:rPr lang="zh-TW" altLang="en-US" dirty="0" smtClean="0"/>
              <a:t>對象</a:t>
            </a:r>
            <a:r>
              <a:rPr lang="zh-TW" altLang="en-US" dirty="0" smtClean="0">
                <a:latin typeface="Kozuka Gothic Pro B"/>
                <a:ea typeface="Kozuka Gothic Pro B"/>
              </a:rPr>
              <a:t> </a:t>
            </a:r>
            <a:endParaRPr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539552" y="1412776"/>
            <a:ext cx="8280920" cy="521317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C00000"/>
                </a:solidFill>
              </a:rPr>
              <a:t>參加本會議並交回</a:t>
            </a:r>
            <a:r>
              <a:rPr lang="en-US" altLang="zh-TW" sz="2000" dirty="0" smtClean="0">
                <a:solidFill>
                  <a:srgbClr val="C00000"/>
                </a:solidFill>
              </a:rPr>
              <a:t/>
            </a:r>
            <a:br>
              <a:rPr lang="en-US" altLang="zh-TW" sz="2000" dirty="0" smtClean="0">
                <a:solidFill>
                  <a:srgbClr val="C00000"/>
                </a:solidFill>
              </a:rPr>
            </a:br>
            <a:r>
              <a:rPr lang="zh-TW" altLang="en-US" sz="2000" dirty="0" smtClean="0">
                <a:solidFill>
                  <a:srgbClr val="C00000"/>
                </a:solidFill>
              </a:rPr>
              <a:t>問卷</a:t>
            </a:r>
            <a:r>
              <a:rPr lang="en-US" altLang="zh-TW" sz="2000" dirty="0" smtClean="0"/>
              <a:t>(</a:t>
            </a:r>
            <a:r>
              <a:rPr lang="zh-TW" altLang="en-US" sz="2000" dirty="0" smtClean="0"/>
              <a:t>勾選 願意接受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輔導</a:t>
            </a:r>
            <a:r>
              <a:rPr lang="en-US" altLang="zh-TW" sz="2000" dirty="0" smtClean="0"/>
              <a:t>)</a:t>
            </a:r>
            <a:r>
              <a:rPr lang="zh-TW" altLang="en-US" sz="2000" dirty="0" smtClean="0"/>
              <a:t>之具有</a:t>
            </a:r>
            <a:r>
              <a:rPr lang="en-US" altLang="zh-TW" sz="2000" dirty="0" smtClean="0"/>
              <a:t>IP </a:t>
            </a:r>
            <a:br>
              <a:rPr lang="en-US" altLang="zh-TW" sz="2000" dirty="0" smtClean="0"/>
            </a:br>
            <a:r>
              <a:rPr lang="en-US" altLang="zh-TW" sz="2000" dirty="0" smtClean="0"/>
              <a:t>Camera</a:t>
            </a:r>
            <a:r>
              <a:rPr lang="zh-TW" altLang="en-US" sz="2000" dirty="0" smtClean="0"/>
              <a:t>產品之安控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產業業者；</a:t>
            </a:r>
            <a:endParaRPr lang="en-US" altLang="zh-TW" sz="2000" dirty="0" smtClean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196752"/>
            <a:ext cx="4628331" cy="4264985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-6157192" y="6247659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(</a:t>
            </a:r>
            <a:r>
              <a:rPr lang="en-US" altLang="zh-TW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2020</a:t>
            </a:r>
            <a:r>
              <a:rPr lang="zh-TW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年度</a:t>
            </a:r>
            <a:r>
              <a:rPr lang="zh-TW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僅</a:t>
            </a:r>
            <a:r>
              <a:rPr lang="zh-TW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提供</a:t>
            </a:r>
            <a:endParaRPr lang="en-US" altLang="zh-TW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Kozuka Gothic Pro B" pitchFamily="34" charset="-128"/>
              <a:ea typeface="Kozuka Gothic Pro B" pitchFamily="34" charset="-128"/>
            </a:endParaRPr>
          </a:p>
          <a:p>
            <a:pPr algn="ctr"/>
            <a:r>
              <a:rPr lang="en-US" altLang="zh-TW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15</a:t>
            </a:r>
            <a:r>
              <a:rPr lang="zh-TW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件</a:t>
            </a:r>
            <a:r>
              <a:rPr lang="zh-TW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輔導額度</a:t>
            </a:r>
            <a:r>
              <a:rPr lang="en-US" altLang="zh-TW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)</a:t>
            </a:r>
            <a:endParaRPr lang="en-US" altLang="zh-TW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6" name="直排文字版面配置區 2"/>
          <p:cNvSpPr txBox="1">
            <a:spLocks/>
          </p:cNvSpPr>
          <p:nvPr/>
        </p:nvSpPr>
        <p:spPr>
          <a:xfrm>
            <a:off x="-6157192" y="3725923"/>
            <a:ext cx="5978189" cy="3015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l"/>
              <a:defRPr sz="2400" kern="1200">
                <a:solidFill>
                  <a:schemeClr val="tx1"/>
                </a:solidFill>
                <a:latin typeface="Kozuka Gothic Pro B" pitchFamily="34" charset="-128"/>
                <a:ea typeface="Kozuka Gothic Pro B" pitchFamily="34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FF0066"/>
              </a:buClr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/>
              <a:t>依據問卷，及比重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評量，依據評分高低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排列優先輔導順序；</a:t>
            </a:r>
            <a:endParaRPr lang="en-US" altLang="zh-TW" sz="2000" dirty="0" smtClean="0"/>
          </a:p>
          <a:p>
            <a:pPr>
              <a:lnSpc>
                <a:spcPct val="150000"/>
              </a:lnSpc>
            </a:pPr>
            <a:r>
              <a:rPr lang="zh-TW" altLang="en-US" sz="2000" dirty="0" smtClean="0"/>
              <a:t>每場說明會議後，將選出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en-US" altLang="zh-TW" sz="2000" dirty="0" smtClean="0"/>
              <a:t>6~7</a:t>
            </a:r>
            <a:r>
              <a:rPr lang="zh-TW" altLang="en-US" sz="2000" dirty="0" smtClean="0"/>
              <a:t>件輔導廠商</a:t>
            </a:r>
            <a:r>
              <a:rPr lang="en-US" altLang="zh-TW" sz="2000" dirty="0" smtClean="0"/>
              <a:t>/</a:t>
            </a:r>
            <a:r>
              <a:rPr lang="zh-TW" altLang="en-US" sz="2000" dirty="0" smtClean="0"/>
              <a:t>產品件數，進行輔導。</a:t>
            </a:r>
            <a:endParaRPr lang="en-US" altLang="zh-TW" sz="2000" dirty="0"/>
          </a:p>
        </p:txBody>
      </p:sp>
    </p:spTree>
    <p:extLst>
      <p:ext uri="{BB962C8B-B14F-4D97-AF65-F5344CB8AC3E}">
        <p14:creationId xmlns:p14="http://schemas.microsoft.com/office/powerpoint/2010/main" val="140637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0.72847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24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04 -0.01852 L 1.24827 -0.1444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-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Kozuka Gothic Pro B"/>
                <a:ea typeface="Kozuka Gothic Pro B"/>
              </a:rPr>
              <a:t>④  </a:t>
            </a:r>
            <a:r>
              <a:rPr lang="zh-TW" altLang="en-US" dirty="0" smtClean="0"/>
              <a:t>輔導程序</a:t>
            </a:r>
            <a:r>
              <a:rPr lang="zh-TW" altLang="en-US" dirty="0" smtClean="0">
                <a:latin typeface="Kozuka Gothic Pro B"/>
                <a:ea typeface="Kozuka Gothic Pro B"/>
              </a:rPr>
              <a:t>  </a:t>
            </a:r>
            <a:endParaRPr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zh-TW" altLang="en-US" sz="2000" dirty="0" smtClean="0"/>
              <a:t>確立可進入輔導案的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廠商，將接獲本協會通知；</a:t>
            </a:r>
            <a:endParaRPr lang="en-US" altLang="zh-TW" sz="2000" dirty="0" smtClean="0"/>
          </a:p>
          <a:p>
            <a:pPr>
              <a:lnSpc>
                <a:spcPct val="150000"/>
              </a:lnSpc>
            </a:pPr>
            <a:r>
              <a:rPr lang="zh-TW" altLang="en-US" sz="2000" dirty="0" smtClean="0"/>
              <a:t>並將指派協作之資安顧問專家，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進行到輔導廠商公司，</a:t>
            </a:r>
            <a:r>
              <a:rPr lang="zh-TW" altLang="en-US" sz="2000" dirty="0" smtClean="0"/>
              <a:t>進行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輔導案進行之程序</a:t>
            </a:r>
            <a:r>
              <a:rPr lang="zh-TW" altLang="en-US" sz="2000" dirty="0"/>
              <a:t>與需配合</a:t>
            </a:r>
            <a:r>
              <a:rPr lang="zh-TW" altLang="en-US" sz="2000" dirty="0" smtClean="0"/>
              <a:t>事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項之說明。</a:t>
            </a:r>
            <a:endParaRPr lang="en-US" altLang="zh-TW" sz="2000" dirty="0" smtClean="0"/>
          </a:p>
          <a:p>
            <a:pPr>
              <a:lnSpc>
                <a:spcPct val="150000"/>
              </a:lnSpc>
            </a:pPr>
            <a:r>
              <a:rPr lang="zh-TW" altLang="en-US" sz="2000" dirty="0" smtClean="0"/>
              <a:t>資安顧問廠商，將先</a:t>
            </a:r>
            <a:r>
              <a:rPr lang="zh-TW" altLang="en-US" sz="2000" dirty="0"/>
              <a:t>針對將</a:t>
            </a:r>
            <a:r>
              <a:rPr lang="zh-TW" altLang="en-US" sz="2000" dirty="0" smtClean="0"/>
              <a:t>進行輔導產品</a:t>
            </a:r>
            <a:r>
              <a:rPr lang="en-US" altLang="zh-TW" sz="2000" dirty="0" smtClean="0"/>
              <a:t>(</a:t>
            </a:r>
            <a:r>
              <a:rPr lang="zh-TW" altLang="en-US" sz="2000" dirty="0" smtClean="0"/>
              <a:t>主機型</a:t>
            </a:r>
            <a:r>
              <a:rPr lang="en-US" altLang="zh-TW" sz="2000" dirty="0" smtClean="0"/>
              <a:t>)</a:t>
            </a:r>
            <a:r>
              <a:rPr lang="zh-TW" altLang="en-US" sz="2000" dirty="0" smtClean="0"/>
              <a:t>，進行初步弱點測試。資</a:t>
            </a:r>
            <a:r>
              <a:rPr lang="zh-TW" altLang="en-US" sz="2000" dirty="0"/>
              <a:t>安顧問</a:t>
            </a:r>
            <a:r>
              <a:rPr lang="en-US" altLang="zh-TW" sz="2000" dirty="0"/>
              <a:t>(</a:t>
            </a:r>
            <a:r>
              <a:rPr lang="zh-TW" altLang="en-US" sz="2000" dirty="0"/>
              <a:t>專家團隊</a:t>
            </a:r>
            <a:r>
              <a:rPr lang="en-US" altLang="zh-TW" sz="2000" dirty="0"/>
              <a:t>)</a:t>
            </a:r>
            <a:r>
              <a:rPr lang="zh-TW" altLang="en-US" sz="2000" dirty="0" smtClean="0"/>
              <a:t>，將</a:t>
            </a:r>
            <a:r>
              <a:rPr lang="zh-TW" altLang="en-US" sz="2000" dirty="0"/>
              <a:t>依據產品</a:t>
            </a:r>
            <a:r>
              <a:rPr lang="zh-TW" altLang="en-US" sz="2000" dirty="0" smtClean="0"/>
              <a:t>暴露的弱點項目，提出軟硬</a:t>
            </a:r>
            <a:r>
              <a:rPr lang="zh-TW" altLang="en-US" sz="2000" dirty="0"/>
              <a:t>體改善</a:t>
            </a:r>
            <a:r>
              <a:rPr lang="zh-TW" altLang="en-US" sz="2000" dirty="0" smtClean="0"/>
              <a:t>輔導建議；此階段，資安專家將可透過電話或親訪的方式，與被輔導之安控廠商</a:t>
            </a:r>
            <a:r>
              <a:rPr lang="en-US" altLang="zh-TW" sz="2000" dirty="0" smtClean="0"/>
              <a:t>(</a:t>
            </a:r>
            <a:r>
              <a:rPr lang="zh-TW" altLang="en-US" sz="2000" dirty="0" smtClean="0"/>
              <a:t>窗口人員</a:t>
            </a:r>
            <a:r>
              <a:rPr lang="en-US" altLang="zh-TW" sz="2000" dirty="0" smtClean="0"/>
              <a:t>)</a:t>
            </a:r>
            <a:r>
              <a:rPr lang="zh-TW" altLang="en-US" sz="2000" dirty="0" smtClean="0"/>
              <a:t>進行多次會議、訪視、電訪</a:t>
            </a:r>
            <a:r>
              <a:rPr lang="en-US" altLang="zh-TW" sz="2000" dirty="0" smtClean="0"/>
              <a:t>…</a:t>
            </a:r>
            <a:r>
              <a:rPr lang="zh-TW" altLang="en-US" sz="2000" dirty="0" smtClean="0"/>
              <a:t>等輔導細節及作業。</a:t>
            </a:r>
            <a:endParaRPr lang="en-US" altLang="zh-TW" sz="2000" dirty="0" smtClean="0"/>
          </a:p>
          <a:p>
            <a:pPr>
              <a:lnSpc>
                <a:spcPct val="150000"/>
              </a:lnSpc>
            </a:pPr>
            <a:r>
              <a:rPr lang="zh-TW" altLang="en-US" sz="2000" dirty="0" smtClean="0"/>
              <a:t>每件輔導案，預計</a:t>
            </a:r>
            <a:r>
              <a:rPr lang="zh-TW" altLang="en-US" sz="2000" dirty="0"/>
              <a:t>需</a:t>
            </a:r>
            <a:r>
              <a:rPr lang="zh-TW" altLang="en-US" sz="2000" dirty="0" smtClean="0">
                <a:solidFill>
                  <a:srgbClr val="FF0000"/>
                </a:solidFill>
              </a:rPr>
              <a:t>執行</a:t>
            </a:r>
            <a:r>
              <a:rPr lang="en-US" altLang="zh-TW" sz="2000" dirty="0" smtClean="0">
                <a:solidFill>
                  <a:srgbClr val="FF0000"/>
                </a:solidFill>
              </a:rPr>
              <a:t>(</a:t>
            </a:r>
            <a:r>
              <a:rPr lang="zh-TW" altLang="en-US" sz="2000" dirty="0" smtClean="0">
                <a:solidFill>
                  <a:srgbClr val="FF0000"/>
                </a:solidFill>
              </a:rPr>
              <a:t>最多</a:t>
            </a:r>
            <a:r>
              <a:rPr lang="en-US" altLang="zh-TW" sz="2000" dirty="0" smtClean="0">
                <a:solidFill>
                  <a:srgbClr val="FF0000"/>
                </a:solidFill>
              </a:rPr>
              <a:t>) 3.5</a:t>
            </a:r>
            <a:r>
              <a:rPr lang="zh-TW" altLang="en-US" sz="2000" dirty="0" smtClean="0">
                <a:solidFill>
                  <a:srgbClr val="FF0000"/>
                </a:solidFill>
              </a:rPr>
              <a:t>個月</a:t>
            </a:r>
            <a:r>
              <a:rPr lang="zh-TW" altLang="en-US" sz="2000" dirty="0" smtClean="0"/>
              <a:t>；每輔導</a:t>
            </a:r>
            <a:r>
              <a:rPr lang="zh-TW" altLang="en-US" sz="2000" dirty="0"/>
              <a:t>成果</a:t>
            </a:r>
            <a:r>
              <a:rPr lang="zh-TW" altLang="en-US" sz="2000" dirty="0" smtClean="0"/>
              <a:t>，</a:t>
            </a:r>
            <a:r>
              <a:rPr lang="zh-TW" altLang="en-US" sz="2000" dirty="0"/>
              <a:t>由資安顧問做成結案</a:t>
            </a:r>
            <a:r>
              <a:rPr lang="zh-TW" altLang="en-US" sz="2000" dirty="0" smtClean="0"/>
              <a:t>報告，提供給執行窗口</a:t>
            </a:r>
            <a:r>
              <a:rPr lang="en-US" altLang="zh-TW" sz="2000" dirty="0" smtClean="0"/>
              <a:t>/</a:t>
            </a:r>
            <a:r>
              <a:rPr lang="zh-TW" altLang="en-US" sz="2000" dirty="0" smtClean="0"/>
              <a:t>單位。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若可以順利達到通過物聯網資安標準</a:t>
            </a:r>
            <a:r>
              <a:rPr lang="en-US" altLang="zh-TW" sz="2000" dirty="0" smtClean="0">
                <a:solidFill>
                  <a:srgbClr val="FF0000"/>
                </a:solidFill>
              </a:rPr>
              <a:t>(</a:t>
            </a:r>
            <a:r>
              <a:rPr lang="zh-TW" altLang="en-US" sz="2000" dirty="0" smtClean="0">
                <a:solidFill>
                  <a:srgbClr val="FF0000"/>
                </a:solidFill>
              </a:rPr>
              <a:t>檢測</a:t>
            </a:r>
            <a:r>
              <a:rPr lang="zh-TW" altLang="en-US" sz="2000" dirty="0">
                <a:solidFill>
                  <a:srgbClr val="FF0000"/>
                </a:solidFill>
              </a:rPr>
              <a:t>合格</a:t>
            </a:r>
            <a:r>
              <a:rPr lang="en-US" altLang="zh-TW" sz="2000" dirty="0">
                <a:solidFill>
                  <a:srgbClr val="FF0000"/>
                </a:solidFill>
              </a:rPr>
              <a:t>)</a:t>
            </a:r>
            <a:r>
              <a:rPr lang="zh-TW" altLang="en-US" sz="2000" dirty="0" smtClean="0">
                <a:solidFill>
                  <a:srgbClr val="FF0000"/>
                </a:solidFill>
              </a:rPr>
              <a:t>之產品</a:t>
            </a:r>
            <a:r>
              <a:rPr lang="zh-TW" altLang="en-US" sz="2000" dirty="0" smtClean="0"/>
              <a:t>，</a:t>
            </a:r>
            <a:r>
              <a:rPr lang="zh-TW" altLang="en-US" sz="2000" dirty="0"/>
              <a:t>除</a:t>
            </a:r>
            <a:r>
              <a:rPr lang="zh-TW" altLang="en-US" sz="2000" dirty="0" smtClean="0"/>
              <a:t>取得</a:t>
            </a:r>
            <a:r>
              <a:rPr lang="en-US" altLang="zh-TW" sz="2000" dirty="0" smtClean="0"/>
              <a:t>TAF</a:t>
            </a:r>
            <a:r>
              <a:rPr lang="zh-TW" altLang="en-US" sz="2000" dirty="0" smtClean="0"/>
              <a:t>檢測實驗室的</a:t>
            </a:r>
            <a:r>
              <a:rPr lang="zh-TW" altLang="en-US" sz="2000" dirty="0" smtClean="0">
                <a:solidFill>
                  <a:srgbClr val="FF0000"/>
                </a:solidFill>
              </a:rPr>
              <a:t>檢測合格報告</a:t>
            </a:r>
            <a:r>
              <a:rPr lang="zh-TW" altLang="en-US" sz="2000" dirty="0" smtClean="0"/>
              <a:t>外，本協會負責協助該</a:t>
            </a:r>
            <a:r>
              <a:rPr lang="en-US" altLang="zh-TW" sz="2000" dirty="0" smtClean="0"/>
              <a:t>(</a:t>
            </a:r>
            <a:r>
              <a:rPr lang="zh-TW" altLang="en-US" sz="2000" dirty="0" smtClean="0"/>
              <a:t>主</a:t>
            </a:r>
            <a:r>
              <a:rPr lang="en-US" altLang="zh-TW" sz="2000" dirty="0" smtClean="0"/>
              <a:t>)</a:t>
            </a:r>
            <a:r>
              <a:rPr lang="zh-TW" altLang="en-US" sz="2000" dirty="0" smtClean="0"/>
              <a:t>機型，取得</a:t>
            </a:r>
            <a:r>
              <a:rPr lang="en-US" altLang="zh-TW" sz="2000" dirty="0" smtClean="0">
                <a:solidFill>
                  <a:srgbClr val="FF0000"/>
                </a:solidFill>
              </a:rPr>
              <a:t>TAICS</a:t>
            </a:r>
            <a:r>
              <a:rPr lang="zh-TW" altLang="en-US" sz="2000" dirty="0" smtClean="0">
                <a:solidFill>
                  <a:srgbClr val="FF0000"/>
                </a:solidFill>
              </a:rPr>
              <a:t>之</a:t>
            </a:r>
            <a:r>
              <a:rPr lang="en-US" altLang="zh-TW" sz="2000" dirty="0" smtClean="0">
                <a:solidFill>
                  <a:srgbClr val="FF0000"/>
                </a:solidFill>
              </a:rPr>
              <a:t>TAF</a:t>
            </a:r>
            <a:r>
              <a:rPr lang="zh-TW" altLang="en-US" sz="2000" dirty="0" smtClean="0">
                <a:solidFill>
                  <a:srgbClr val="FF0000"/>
                </a:solidFill>
              </a:rPr>
              <a:t>合格證書及標章 </a:t>
            </a:r>
            <a:r>
              <a:rPr lang="en-US" altLang="zh-TW" sz="2000" dirty="0" smtClean="0"/>
              <a:t>(</a:t>
            </a:r>
            <a:r>
              <a:rPr lang="zh-TW" altLang="en-US" sz="2000" dirty="0" smtClean="0"/>
              <a:t>如下頁申請程序</a:t>
            </a:r>
            <a:r>
              <a:rPr lang="en-US" altLang="zh-TW" sz="2000" dirty="0" smtClean="0"/>
              <a:t>)</a:t>
            </a:r>
            <a:r>
              <a:rPr lang="zh-TW" altLang="en-US" sz="2000" dirty="0" smtClean="0"/>
              <a:t>；合格廠商，無須另外主機型之合格證</a:t>
            </a:r>
            <a:r>
              <a:rPr lang="en-US" altLang="zh-TW" sz="2000" dirty="0" smtClean="0"/>
              <a:t>/</a:t>
            </a:r>
            <a:r>
              <a:rPr lang="zh-TW" altLang="en-US" sz="2000" dirty="0" smtClean="0"/>
              <a:t>標章之發證費用。 </a:t>
            </a:r>
            <a:endParaRPr lang="zh-TW" altLang="en-US" sz="20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433" y="692696"/>
            <a:ext cx="4421959" cy="266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1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420243" y="917791"/>
            <a:ext cx="6401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*</a:t>
            </a:r>
            <a:r>
              <a:rPr lang="en-US" altLang="zh-TW" dirty="0" smtClean="0">
                <a:solidFill>
                  <a:srgbClr val="FF0000"/>
                </a:solidFill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</a:rPr>
              <a:t>必要條件</a:t>
            </a:r>
            <a:r>
              <a:rPr lang="en-US" altLang="zh-TW" dirty="0" smtClean="0">
                <a:solidFill>
                  <a:srgbClr val="FF0000"/>
                </a:solidFill>
              </a:rPr>
              <a:t>) </a:t>
            </a:r>
            <a:r>
              <a:rPr lang="zh-TW" altLang="en-US" dirty="0" smtClean="0"/>
              <a:t>經</a:t>
            </a:r>
            <a:r>
              <a:rPr lang="zh-TW" altLang="en-US" dirty="0"/>
              <a:t>輔導後</a:t>
            </a:r>
            <a:r>
              <a:rPr lang="en-US" altLang="zh-TW" dirty="0"/>
              <a:t>(</a:t>
            </a:r>
            <a:r>
              <a:rPr lang="zh-TW" altLang="en-US" dirty="0"/>
              <a:t>主機型</a:t>
            </a:r>
            <a:r>
              <a:rPr lang="en-US" altLang="zh-TW" dirty="0"/>
              <a:t>)</a:t>
            </a:r>
            <a:r>
              <a:rPr lang="zh-TW" altLang="en-US" dirty="0"/>
              <a:t>產品，</a:t>
            </a:r>
            <a:r>
              <a:rPr lang="zh-TW" altLang="en-US" b="1" dirty="0"/>
              <a:t>全</a:t>
            </a:r>
            <a:r>
              <a:rPr lang="zh-TW" altLang="en-US" b="1" dirty="0" smtClean="0"/>
              <a:t>測項</a:t>
            </a:r>
            <a:r>
              <a:rPr lang="zh-TW" altLang="en-US" b="1" dirty="0"/>
              <a:t>通過</a:t>
            </a:r>
            <a:r>
              <a:rPr lang="zh-TW" altLang="en-US" b="1" dirty="0" smtClean="0"/>
              <a:t>檢測合格者</a:t>
            </a:r>
            <a:r>
              <a:rPr lang="en-US" altLang="zh-TW" dirty="0" smtClean="0"/>
              <a:t>:</a:t>
            </a:r>
          </a:p>
          <a:p>
            <a:r>
              <a:rPr lang="zh-TW" altLang="en-US" dirty="0" smtClean="0"/>
              <a:t>取得報告後，本協會協助申請 </a:t>
            </a:r>
            <a:r>
              <a:rPr lang="en-US" altLang="zh-TW" dirty="0" smtClean="0"/>
              <a:t>TAICS </a:t>
            </a:r>
            <a:r>
              <a:rPr lang="zh-TW" altLang="en-US" dirty="0" smtClean="0"/>
              <a:t>之合格證書</a:t>
            </a:r>
            <a:r>
              <a:rPr lang="en-US" altLang="zh-TW" dirty="0" smtClean="0"/>
              <a:t>(</a:t>
            </a:r>
            <a:r>
              <a:rPr lang="zh-TW" altLang="en-US" dirty="0" smtClean="0"/>
              <a:t>含標章</a:t>
            </a:r>
            <a:r>
              <a:rPr lang="en-US" altLang="zh-TW" dirty="0" smtClean="0"/>
              <a:t>):</a:t>
            </a:r>
            <a:endParaRPr lang="zh-TW" altLang="en-US" dirty="0"/>
          </a:p>
        </p:txBody>
      </p:sp>
      <p:sp>
        <p:nvSpPr>
          <p:cNvPr id="5" name="直線圖說文字 1 (加上強調線) 4"/>
          <p:cNvSpPr/>
          <p:nvPr/>
        </p:nvSpPr>
        <p:spPr>
          <a:xfrm>
            <a:off x="6269532" y="1741166"/>
            <a:ext cx="157465" cy="4882314"/>
          </a:xfrm>
          <a:prstGeom prst="accentCallout1">
            <a:avLst>
              <a:gd name="adj1" fmla="val 18750"/>
              <a:gd name="adj2" fmla="val -8333"/>
              <a:gd name="adj3" fmla="val 21126"/>
              <a:gd name="adj4" fmla="val -2098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6474378" y="1741166"/>
            <a:ext cx="2016224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/>
              <a:t>申請時程</a:t>
            </a:r>
            <a:r>
              <a:rPr lang="en-US" altLang="zh-TW" sz="1600" dirty="0" smtClean="0"/>
              <a:t>:</a:t>
            </a:r>
          </a:p>
          <a:p>
            <a:r>
              <a:rPr lang="zh-TW" altLang="en-US" sz="1600" dirty="0"/>
              <a:t>約</a:t>
            </a:r>
            <a:r>
              <a:rPr lang="zh-TW" altLang="en-US" sz="1600" dirty="0" smtClean="0"/>
              <a:t>需</a:t>
            </a:r>
            <a:r>
              <a:rPr lang="en-US" altLang="zh-TW" sz="1600" dirty="0" smtClean="0"/>
              <a:t>1.5 ~ 2</a:t>
            </a:r>
            <a:r>
              <a:rPr lang="zh-TW" altLang="en-US" sz="1600" dirty="0" smtClean="0"/>
              <a:t>個月</a:t>
            </a:r>
            <a:endParaRPr lang="en-US" altLang="zh-TW" sz="1600" dirty="0" smtClean="0"/>
          </a:p>
          <a:p>
            <a:endParaRPr lang="en-US" altLang="zh-TW" sz="1600" dirty="0"/>
          </a:p>
          <a:p>
            <a:r>
              <a:rPr lang="en-US" altLang="zh-TW" sz="1600" dirty="0" smtClean="0"/>
              <a:t>TAICS</a:t>
            </a:r>
            <a:r>
              <a:rPr lang="zh-TW" altLang="en-US" sz="1600" dirty="0" smtClean="0"/>
              <a:t>驗證</a:t>
            </a:r>
            <a:r>
              <a:rPr lang="zh-TW" altLang="en-US" sz="1600" dirty="0"/>
              <a:t>收費</a:t>
            </a:r>
            <a:r>
              <a:rPr lang="zh-TW" altLang="en-US" sz="1600" dirty="0" smtClean="0"/>
              <a:t>：</a:t>
            </a:r>
            <a:endParaRPr lang="en-US" altLang="zh-TW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TW" sz="1600" u="sng" dirty="0" smtClean="0"/>
              <a:t>25,000</a:t>
            </a:r>
            <a:r>
              <a:rPr lang="zh-TW" altLang="en-US" sz="1600" u="sng" dirty="0"/>
              <a:t>元</a:t>
            </a:r>
            <a:r>
              <a:rPr lang="en-US" altLang="zh-TW" sz="1600" dirty="0" smtClean="0"/>
              <a:t>/</a:t>
            </a:r>
            <a:r>
              <a:rPr lang="zh-TW" altLang="en-US" sz="1400" dirty="0" smtClean="0"/>
              <a:t>件</a:t>
            </a:r>
            <a:r>
              <a:rPr lang="en-US" altLang="zh-TW" sz="1400" dirty="0" smtClean="0"/>
              <a:t>(</a:t>
            </a:r>
            <a:r>
              <a:rPr lang="zh-TW" altLang="en-US" sz="1400" dirty="0" smtClean="0"/>
              <a:t>機型</a:t>
            </a:r>
            <a:r>
              <a:rPr lang="en-US" altLang="zh-TW" sz="1400" dirty="0" smtClean="0"/>
              <a:t>)</a:t>
            </a:r>
            <a:r>
              <a:rPr lang="en-US" altLang="zh-TW" sz="1400" dirty="0"/>
              <a:t/>
            </a:r>
            <a:br>
              <a:rPr lang="en-US" altLang="zh-TW" sz="1400" dirty="0"/>
            </a:br>
            <a:r>
              <a:rPr lang="en-US" altLang="zh-TW" sz="1600" dirty="0" smtClean="0"/>
              <a:t>(</a:t>
            </a:r>
            <a:r>
              <a:rPr lang="zh-TW" altLang="en-US" sz="1600" dirty="0" smtClean="0"/>
              <a:t>主設備</a:t>
            </a:r>
            <a:r>
              <a:rPr lang="en-US" altLang="zh-TW" sz="1600" dirty="0" smtClean="0"/>
              <a:t>/</a:t>
            </a:r>
            <a:r>
              <a:rPr lang="zh-TW" altLang="en-US" sz="1600" dirty="0" smtClean="0"/>
              <a:t>主機型</a:t>
            </a:r>
            <a:r>
              <a:rPr lang="en-US" altLang="zh-TW" sz="1600" dirty="0" smtClean="0"/>
              <a:t>)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</a:t>
            </a:r>
            <a:r>
              <a:rPr lang="en-US" altLang="zh-TW" sz="1400" dirty="0" smtClean="0">
                <a:sym typeface="Wingdings" pitchFamily="2" charset="2"/>
              </a:rPr>
              <a:t></a:t>
            </a:r>
            <a:r>
              <a:rPr lang="zh-TW" altLang="en-US" sz="1400" dirty="0" smtClean="0">
                <a:sym typeface="Wingdings" pitchFamily="2" charset="2"/>
              </a:rPr>
              <a:t>輔導案下之機型，</a:t>
            </a:r>
            <a:r>
              <a:rPr lang="en-US" altLang="zh-TW" sz="1400" dirty="0" smtClean="0">
                <a:sym typeface="Wingdings" pitchFamily="2" charset="2"/>
              </a:rPr>
              <a:t/>
            </a:r>
            <a:br>
              <a:rPr lang="en-US" altLang="zh-TW" sz="1400" dirty="0" smtClean="0">
                <a:sym typeface="Wingdings" pitchFamily="2" charset="2"/>
              </a:rPr>
            </a:br>
            <a:r>
              <a:rPr lang="en-US" altLang="zh-TW" sz="1400" dirty="0" smtClean="0">
                <a:sym typeface="Wingdings" pitchFamily="2" charset="2"/>
              </a:rPr>
              <a:t>           </a:t>
            </a:r>
            <a:r>
              <a:rPr lang="zh-TW" altLang="en-US" sz="1400" dirty="0" smtClean="0">
                <a:sym typeface="Wingdings" pitchFamily="2" charset="2"/>
              </a:rPr>
              <a:t>認定為主機型</a:t>
            </a:r>
            <a:endParaRPr lang="en-US" altLang="zh-TW" sz="1400" dirty="0" smtClean="0">
              <a:sym typeface="Wingdings" pitchFamily="2" charset="2"/>
            </a:endParaRPr>
          </a:p>
          <a:p>
            <a:r>
              <a:rPr lang="en-US" altLang="zh-TW" sz="1400" dirty="0">
                <a:sym typeface="Wingdings" pitchFamily="2" charset="2"/>
              </a:rPr>
              <a:t> </a:t>
            </a:r>
            <a:r>
              <a:rPr lang="en-US" altLang="zh-TW" sz="1400" dirty="0" smtClean="0">
                <a:sym typeface="Wingdings" pitchFamily="2" charset="2"/>
              </a:rPr>
              <a:t>      </a:t>
            </a:r>
            <a:r>
              <a:rPr lang="zh-TW" altLang="en-US" sz="1400" dirty="0" smtClean="0">
                <a:sym typeface="Wingdings" pitchFamily="2" charset="2"/>
              </a:rPr>
              <a:t>輔導期間，全測</a:t>
            </a:r>
            <a:r>
              <a:rPr lang="en-US" altLang="zh-TW" sz="1400" dirty="0" smtClean="0">
                <a:sym typeface="Wingdings" pitchFamily="2" charset="2"/>
              </a:rPr>
              <a:t/>
            </a:r>
            <a:br>
              <a:rPr lang="en-US" altLang="zh-TW" sz="1400" dirty="0" smtClean="0">
                <a:sym typeface="Wingdings" pitchFamily="2" charset="2"/>
              </a:rPr>
            </a:br>
            <a:r>
              <a:rPr lang="en-US" altLang="zh-TW" sz="1400" dirty="0" smtClean="0">
                <a:sym typeface="Wingdings" pitchFamily="2" charset="2"/>
              </a:rPr>
              <a:t>            </a:t>
            </a:r>
            <a:r>
              <a:rPr lang="zh-TW" altLang="en-US" sz="1400" dirty="0" smtClean="0">
                <a:sym typeface="Wingdings" pitchFamily="2" charset="2"/>
              </a:rPr>
              <a:t>項合格</a:t>
            </a:r>
            <a:r>
              <a:rPr lang="zh-TW" altLang="en-US" sz="1400" dirty="0">
                <a:sym typeface="Wingdings" pitchFamily="2" charset="2"/>
              </a:rPr>
              <a:t>機種</a:t>
            </a:r>
            <a:r>
              <a:rPr lang="zh-TW" altLang="en-US" sz="1400" dirty="0" smtClean="0">
                <a:sym typeface="Wingdings" pitchFamily="2" charset="2"/>
              </a:rPr>
              <a:t>，本</a:t>
            </a:r>
            <a:r>
              <a:rPr lang="en-US" altLang="zh-TW" sz="1400" dirty="0" smtClean="0">
                <a:sym typeface="Wingdings" pitchFamily="2" charset="2"/>
              </a:rPr>
              <a:t/>
            </a:r>
            <a:br>
              <a:rPr lang="en-US" altLang="zh-TW" sz="1400" dirty="0" smtClean="0">
                <a:sym typeface="Wingdings" pitchFamily="2" charset="2"/>
              </a:rPr>
            </a:br>
            <a:r>
              <a:rPr lang="en-US" altLang="zh-TW" sz="1400" dirty="0" smtClean="0">
                <a:sym typeface="Wingdings" pitchFamily="2" charset="2"/>
              </a:rPr>
              <a:t>            </a:t>
            </a:r>
            <a:r>
              <a:rPr lang="zh-TW" altLang="en-US" sz="1400" dirty="0" smtClean="0">
                <a:sym typeface="Wingdings" pitchFamily="2" charset="2"/>
              </a:rPr>
              <a:t>驗證費用，由本</a:t>
            </a:r>
            <a:r>
              <a:rPr lang="en-US" altLang="zh-TW" sz="1400" dirty="0" smtClean="0">
                <a:sym typeface="Wingdings" pitchFamily="2" charset="2"/>
              </a:rPr>
              <a:t/>
            </a:r>
            <a:br>
              <a:rPr lang="en-US" altLang="zh-TW" sz="1400" dirty="0" smtClean="0">
                <a:sym typeface="Wingdings" pitchFamily="2" charset="2"/>
              </a:rPr>
            </a:br>
            <a:r>
              <a:rPr lang="en-US" altLang="zh-TW" sz="1400" dirty="0" smtClean="0">
                <a:sym typeface="Wingdings" pitchFamily="2" charset="2"/>
              </a:rPr>
              <a:t>            </a:t>
            </a:r>
            <a:r>
              <a:rPr lang="zh-TW" altLang="en-US" sz="1400" dirty="0" smtClean="0">
                <a:sym typeface="Wingdings" pitchFamily="2" charset="2"/>
              </a:rPr>
              <a:t>協會吸收。</a:t>
            </a:r>
            <a:endParaRPr lang="en-US" altLang="zh-TW" sz="1400" dirty="0" smtClean="0">
              <a:sym typeface="Wingdings" pitchFamily="2" charset="2"/>
            </a:endParaRPr>
          </a:p>
          <a:p>
            <a:endParaRPr lang="en-US" altLang="zh-TW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TW" sz="1600" u="sng" dirty="0" smtClean="0"/>
              <a:t>15,000</a:t>
            </a:r>
            <a:r>
              <a:rPr lang="zh-TW" altLang="en-US" sz="1600" u="sng" dirty="0"/>
              <a:t>元</a:t>
            </a:r>
            <a:r>
              <a:rPr lang="en-US" altLang="zh-TW" sz="1600" dirty="0" smtClean="0"/>
              <a:t>/</a:t>
            </a:r>
            <a:r>
              <a:rPr lang="zh-TW" altLang="en-US" sz="1400" dirty="0" smtClean="0"/>
              <a:t>件</a:t>
            </a:r>
            <a:r>
              <a:rPr lang="en-US" altLang="zh-TW" sz="1400" dirty="0" smtClean="0"/>
              <a:t>(</a:t>
            </a:r>
            <a:r>
              <a:rPr lang="zh-TW" altLang="en-US" sz="1400" dirty="0" smtClean="0"/>
              <a:t>機型</a:t>
            </a:r>
            <a:r>
              <a:rPr lang="en-US" altLang="zh-TW" sz="1400" dirty="0" smtClean="0"/>
              <a:t>)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</a:t>
            </a:r>
            <a:r>
              <a:rPr lang="en-US" altLang="zh-TW" sz="1400" dirty="0" smtClean="0">
                <a:sym typeface="Wingdings" pitchFamily="2" charset="2"/>
              </a:rPr>
              <a:t></a:t>
            </a:r>
            <a:r>
              <a:rPr lang="en-US" altLang="zh-TW" sz="1400" dirty="0" smtClean="0"/>
              <a:t>(</a:t>
            </a:r>
            <a:r>
              <a:rPr lang="zh-TW" altLang="en-US" sz="1400" dirty="0"/>
              <a:t>系列</a:t>
            </a:r>
            <a:r>
              <a:rPr lang="zh-TW" altLang="en-US" sz="1400" dirty="0" smtClean="0"/>
              <a:t>設備</a:t>
            </a:r>
            <a:r>
              <a:rPr lang="en-US" altLang="zh-TW" sz="1400" dirty="0" smtClean="0"/>
              <a:t>/</a:t>
            </a:r>
            <a:r>
              <a:rPr lang="zh-TW" altLang="en-US" sz="1400" dirty="0" smtClean="0"/>
              <a:t>機</a:t>
            </a:r>
            <a:endParaRPr lang="en-US" altLang="zh-TW" sz="1400" dirty="0" smtClean="0"/>
          </a:p>
          <a:p>
            <a:r>
              <a:rPr lang="zh-TW" altLang="en-US" sz="1400" dirty="0"/>
              <a:t> </a:t>
            </a:r>
            <a:r>
              <a:rPr lang="zh-TW" altLang="en-US" sz="1400" dirty="0" smtClean="0"/>
              <a:t>          種</a:t>
            </a:r>
            <a:r>
              <a:rPr lang="en-US" altLang="zh-TW" sz="1400" dirty="0" smtClean="0"/>
              <a:t>)</a:t>
            </a:r>
            <a:r>
              <a:rPr lang="zh-TW" altLang="en-US" sz="1400" dirty="0" smtClean="0"/>
              <a:t>之驗證費</a:t>
            </a:r>
            <a:endParaRPr lang="en-US" altLang="zh-TW" sz="1400" dirty="0" smtClean="0"/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</a:t>
            </a:r>
            <a:r>
              <a:rPr lang="en-US" altLang="zh-TW" sz="1400" dirty="0" smtClean="0">
                <a:sym typeface="Wingdings" pitchFamily="2" charset="2"/>
              </a:rPr>
              <a:t> </a:t>
            </a:r>
            <a:r>
              <a:rPr lang="zh-TW" altLang="en-US" sz="1400" dirty="0" smtClean="0">
                <a:sym typeface="Wingdings" pitchFamily="2" charset="2"/>
              </a:rPr>
              <a:t>此費用，不包</a:t>
            </a:r>
            <a:r>
              <a:rPr lang="en-US" altLang="zh-TW" sz="1400" dirty="0" smtClean="0">
                <a:sym typeface="Wingdings" pitchFamily="2" charset="2"/>
              </a:rPr>
              <a:t/>
            </a:r>
            <a:br>
              <a:rPr lang="en-US" altLang="zh-TW" sz="1400" dirty="0" smtClean="0">
                <a:sym typeface="Wingdings" pitchFamily="2" charset="2"/>
              </a:rPr>
            </a:br>
            <a:r>
              <a:rPr lang="zh-TW" altLang="en-US" sz="1400" dirty="0" smtClean="0">
                <a:sym typeface="Wingdings" pitchFamily="2" charset="2"/>
              </a:rPr>
              <a:t>            含送至</a:t>
            </a:r>
            <a:r>
              <a:rPr lang="en-US" altLang="zh-TW" sz="1400" dirty="0" smtClean="0">
                <a:sym typeface="Wingdings" pitchFamily="2" charset="2"/>
              </a:rPr>
              <a:t>TAF</a:t>
            </a:r>
            <a:r>
              <a:rPr lang="zh-TW" altLang="en-US" sz="1400" dirty="0" smtClean="0">
                <a:sym typeface="Wingdings" pitchFamily="2" charset="2"/>
              </a:rPr>
              <a:t>實</a:t>
            </a:r>
            <a:r>
              <a:rPr lang="en-US" altLang="zh-TW" sz="1400" dirty="0" smtClean="0">
                <a:sym typeface="Wingdings" pitchFamily="2" charset="2"/>
              </a:rPr>
              <a:t/>
            </a:r>
            <a:br>
              <a:rPr lang="en-US" altLang="zh-TW" sz="1400" dirty="0" smtClean="0">
                <a:sym typeface="Wingdings" pitchFamily="2" charset="2"/>
              </a:rPr>
            </a:br>
            <a:r>
              <a:rPr lang="en-US" altLang="zh-TW" sz="1400" dirty="0" smtClean="0">
                <a:sym typeface="Wingdings" pitchFamily="2" charset="2"/>
              </a:rPr>
              <a:t>            </a:t>
            </a:r>
            <a:r>
              <a:rPr lang="zh-TW" altLang="en-US" sz="1400" dirty="0" smtClean="0">
                <a:sym typeface="Wingdings" pitchFamily="2" charset="2"/>
              </a:rPr>
              <a:t>驗室的</a:t>
            </a:r>
            <a:r>
              <a:rPr lang="en-US" altLang="zh-TW" sz="1400" dirty="0" smtClean="0">
                <a:sym typeface="Wingdings" pitchFamily="2" charset="2"/>
              </a:rPr>
              <a:t>(</a:t>
            </a:r>
            <a:r>
              <a:rPr lang="zh-TW" altLang="en-US" sz="1400" dirty="0" smtClean="0">
                <a:sym typeface="Wingdings" pitchFamily="2" charset="2"/>
              </a:rPr>
              <a:t>每機型</a:t>
            </a:r>
            <a:r>
              <a:rPr lang="en-US" altLang="zh-TW" sz="1400" dirty="0" smtClean="0">
                <a:sym typeface="Wingdings" pitchFamily="2" charset="2"/>
              </a:rPr>
              <a:t>)</a:t>
            </a:r>
            <a:br>
              <a:rPr lang="en-US" altLang="zh-TW" sz="1400" dirty="0" smtClean="0">
                <a:sym typeface="Wingdings" pitchFamily="2" charset="2"/>
              </a:rPr>
            </a:br>
            <a:r>
              <a:rPr lang="en-US" altLang="zh-TW" sz="1400" dirty="0" smtClean="0">
                <a:sym typeface="Wingdings" pitchFamily="2" charset="2"/>
              </a:rPr>
              <a:t>            </a:t>
            </a:r>
            <a:r>
              <a:rPr lang="zh-TW" altLang="en-US" sz="1400" dirty="0" smtClean="0">
                <a:sym typeface="Wingdings" pitchFamily="2" charset="2"/>
              </a:rPr>
              <a:t>部分項目檢測合</a:t>
            </a:r>
            <a:endParaRPr lang="en-US" altLang="zh-TW" sz="1400" dirty="0" smtClean="0">
              <a:sym typeface="Wingdings" pitchFamily="2" charset="2"/>
            </a:endParaRPr>
          </a:p>
          <a:p>
            <a:r>
              <a:rPr lang="en-US" altLang="zh-TW" sz="1400" dirty="0">
                <a:sym typeface="Wingdings" pitchFamily="2" charset="2"/>
              </a:rPr>
              <a:t> </a:t>
            </a:r>
            <a:r>
              <a:rPr lang="en-US" altLang="zh-TW" sz="1400" dirty="0" smtClean="0">
                <a:sym typeface="Wingdings" pitchFamily="2" charset="2"/>
              </a:rPr>
              <a:t>           </a:t>
            </a:r>
            <a:r>
              <a:rPr lang="zh-TW" altLang="en-US" sz="1400" dirty="0" smtClean="0">
                <a:sym typeface="Wingdings" pitchFamily="2" charset="2"/>
              </a:rPr>
              <a:t>格費用。</a:t>
            </a:r>
            <a:endParaRPr lang="en-US" altLang="zh-TW" sz="14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434043" y="260648"/>
            <a:ext cx="6095621" cy="8823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36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圓體 Std W8" pitchFamily="50" charset="-120"/>
                <a:ea typeface="華康圓體 Std W8" pitchFamily="50" charset="-120"/>
              </a:rPr>
              <a:t>⑤  </a:t>
            </a:r>
            <a:r>
              <a:rPr lang="zh-TW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圓體 Std W8" pitchFamily="50" charset="-120"/>
                <a:ea typeface="華康圓體 Std W8" pitchFamily="50" charset="-120"/>
              </a:rPr>
              <a:t>取得合格證書</a:t>
            </a:r>
            <a:r>
              <a:rPr lang="en-US" altLang="zh-TW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圓體 Std W8" pitchFamily="50" charset="-120"/>
                <a:ea typeface="華康圓體 Std W8" pitchFamily="50" charset="-120"/>
              </a:rPr>
              <a:t>(</a:t>
            </a:r>
            <a:r>
              <a:rPr lang="zh-TW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圓體 Std W8" pitchFamily="50" charset="-120"/>
                <a:ea typeface="華康圓體 Std W8" pitchFamily="50" charset="-120"/>
              </a:rPr>
              <a:t>標章</a:t>
            </a:r>
            <a:r>
              <a:rPr lang="en-US" altLang="zh-TW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圓體 Std W8" pitchFamily="50" charset="-120"/>
                <a:ea typeface="華康圓體 Std W8" pitchFamily="50" charset="-120"/>
              </a:rPr>
              <a:t>)</a:t>
            </a:r>
            <a:endParaRPr lang="zh-TW" altLang="en-US" sz="36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7813"/>
            <a:ext cx="5976664" cy="6156834"/>
          </a:xfrm>
          <a:prstGeom prst="rect">
            <a:avLst/>
          </a:prstGeom>
        </p:spPr>
      </p:pic>
      <p:sp>
        <p:nvSpPr>
          <p:cNvPr id="4" name="向下箭號 3"/>
          <p:cNvSpPr/>
          <p:nvPr/>
        </p:nvSpPr>
        <p:spPr>
          <a:xfrm>
            <a:off x="2299293" y="1564122"/>
            <a:ext cx="216024" cy="247382"/>
          </a:xfrm>
          <a:prstGeom prst="downArrow">
            <a:avLst>
              <a:gd name="adj1" fmla="val 7442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616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latin typeface="Kozuka Gothic Pro B"/>
                <a:ea typeface="Kozuka Gothic Pro B"/>
              </a:rPr>
              <a:t>⑥ </a:t>
            </a:r>
            <a:r>
              <a:rPr lang="zh-TW" altLang="en-US" dirty="0" smtClean="0"/>
              <a:t>輔導後</a:t>
            </a:r>
            <a:r>
              <a:rPr lang="en-US" altLang="zh-TW" dirty="0" smtClean="0"/>
              <a:t>—</a:t>
            </a:r>
            <a:r>
              <a:rPr lang="zh-TW" altLang="en-US" dirty="0" smtClean="0"/>
              <a:t>效益</a:t>
            </a:r>
            <a:endParaRPr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83568" y="1268761"/>
            <a:ext cx="8003232" cy="115212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dirty="0" smtClean="0"/>
              <a:t>廠商對於受輔導改善後的產品，具備自我宣告符合本產業標準或</a:t>
            </a:r>
            <a:r>
              <a:rPr lang="en-US" altLang="zh-TW" sz="2000" dirty="0" smtClean="0"/>
              <a:t>UL2900</a:t>
            </a:r>
            <a:r>
              <a:rPr lang="zh-TW" altLang="en-US" sz="2000" dirty="0" smtClean="0"/>
              <a:t>資安規範之能力。</a:t>
            </a:r>
            <a:endParaRPr lang="en-US" altLang="zh-TW" sz="2000" dirty="0" smtClean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5046666"/>
            <a:ext cx="2880320" cy="190581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46666"/>
            <a:ext cx="3059832" cy="2014389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5046666"/>
            <a:ext cx="3203848" cy="2135899"/>
          </a:xfrm>
          <a:prstGeom prst="rect">
            <a:avLst/>
          </a:prstGeom>
        </p:spPr>
      </p:pic>
      <p:sp>
        <p:nvSpPr>
          <p:cNvPr id="7" name="直排文字版面配置區 2"/>
          <p:cNvSpPr txBox="1">
            <a:spLocks/>
          </p:cNvSpPr>
          <p:nvPr/>
        </p:nvSpPr>
        <p:spPr>
          <a:xfrm>
            <a:off x="-8028508" y="2189483"/>
            <a:ext cx="8003232" cy="1095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l"/>
              <a:defRPr sz="2400" kern="1200">
                <a:solidFill>
                  <a:schemeClr val="tx1"/>
                </a:solidFill>
                <a:latin typeface="Kozuka Gothic Pro B" pitchFamily="34" charset="-128"/>
                <a:ea typeface="Kozuka Gothic Pro B" pitchFamily="34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FF0066"/>
              </a:buClr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/>
              <a:t>經過輔導改善後的產品，若符合物聯網資安標準，可取得正式</a:t>
            </a:r>
            <a:r>
              <a:rPr lang="en-US" altLang="zh-TW" sz="2000" dirty="0" smtClean="0"/>
              <a:t>TAF</a:t>
            </a:r>
            <a:r>
              <a:rPr lang="zh-TW" altLang="en-US" sz="2000" dirty="0" smtClean="0"/>
              <a:t>檢測實驗室的合格檢測報告、</a:t>
            </a:r>
            <a:r>
              <a:rPr lang="en-US" altLang="zh-TW" sz="2000" dirty="0" smtClean="0"/>
              <a:t>TAF</a:t>
            </a:r>
            <a:r>
              <a:rPr lang="zh-TW" altLang="en-US" sz="2000" dirty="0" smtClean="0"/>
              <a:t>合格證書與標章。</a:t>
            </a:r>
            <a:endParaRPr lang="en-US" altLang="zh-TW" sz="2000" dirty="0" smtClean="0"/>
          </a:p>
        </p:txBody>
      </p:sp>
      <p:sp>
        <p:nvSpPr>
          <p:cNvPr id="9" name="直排文字版面配置區 2"/>
          <p:cNvSpPr txBox="1">
            <a:spLocks/>
          </p:cNvSpPr>
          <p:nvPr/>
        </p:nvSpPr>
        <p:spPr>
          <a:xfrm>
            <a:off x="-8049797" y="3107988"/>
            <a:ext cx="8003232" cy="625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l"/>
              <a:defRPr sz="2400" kern="1200">
                <a:solidFill>
                  <a:schemeClr val="tx1"/>
                </a:solidFill>
                <a:latin typeface="Kozuka Gothic Pro B" pitchFamily="34" charset="-128"/>
                <a:ea typeface="Kozuka Gothic Pro B" pitchFamily="34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FF0066"/>
              </a:buClr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/>
              <a:t>參與國內標案，符合參予資格，並提高</a:t>
            </a:r>
            <a:r>
              <a:rPr lang="zh-TW" altLang="en-US" sz="2000" dirty="0"/>
              <a:t>優</a:t>
            </a:r>
            <a:r>
              <a:rPr lang="zh-TW" altLang="en-US" sz="2000" dirty="0" smtClean="0"/>
              <a:t>先採購機會。</a:t>
            </a:r>
            <a:endParaRPr lang="en-US" altLang="zh-TW" sz="2000" dirty="0" smtClean="0"/>
          </a:p>
        </p:txBody>
      </p:sp>
      <p:sp>
        <p:nvSpPr>
          <p:cNvPr id="10" name="直排文字版面配置區 2"/>
          <p:cNvSpPr txBox="1">
            <a:spLocks/>
          </p:cNvSpPr>
          <p:nvPr/>
        </p:nvSpPr>
        <p:spPr>
          <a:xfrm>
            <a:off x="-8024521" y="3576646"/>
            <a:ext cx="7339937" cy="10764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>
                  <a:lumMod val="75000"/>
                </a:schemeClr>
              </a:buClr>
              <a:buFont typeface="Wingdings" pitchFamily="2" charset="2"/>
              <a:buChar char="l"/>
              <a:defRPr sz="2400" kern="1200">
                <a:solidFill>
                  <a:schemeClr val="tx1"/>
                </a:solidFill>
                <a:latin typeface="Kozuka Gothic Pro B" pitchFamily="34" charset="-128"/>
                <a:ea typeface="Kozuka Gothic Pro B" pitchFamily="34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FF0066"/>
              </a:buClr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smtClean="0"/>
              <a:t>產品經證實無網路曝險疑慮，輔以書面證明，可提高廠商與</a:t>
            </a:r>
            <a:r>
              <a:rPr lang="zh-TW" altLang="en-US" sz="2000" dirty="0" smtClean="0"/>
              <a:t>國際大廠</a:t>
            </a:r>
            <a:r>
              <a:rPr lang="zh-TW" altLang="en-US" sz="2000" smtClean="0"/>
              <a:t>合作機率。</a:t>
            </a:r>
            <a:endParaRPr lang="en-US" altLang="zh-TW" sz="2000" dirty="0" smtClean="0"/>
          </a:p>
          <a:p>
            <a:pPr>
              <a:lnSpc>
                <a:spcPct val="150000"/>
              </a:lnSpc>
            </a:pPr>
            <a:endParaRPr lang="en-US" altLang="zh-TW" sz="2000" dirty="0" smtClean="0"/>
          </a:p>
        </p:txBody>
      </p:sp>
    </p:spTree>
    <p:extLst>
      <p:ext uri="{BB962C8B-B14F-4D97-AF65-F5344CB8AC3E}">
        <p14:creationId xmlns:p14="http://schemas.microsoft.com/office/powerpoint/2010/main" val="188560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07407E-6 L 0.94809 -0.004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396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1041 L 0.94809 0.003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396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0.01042 L 0.94531 0.0071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5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512</Words>
  <Application>Microsoft Office PowerPoint</Application>
  <PresentationFormat>如螢幕大小 (4:3)</PresentationFormat>
  <Paragraphs>80</Paragraphs>
  <Slides>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Office 佈景主題</vt:lpstr>
      <vt:lpstr>安防產業 IP Camera 2020年度 資安輔導服務及資源說明 </vt:lpstr>
      <vt:lpstr>PowerPoint 簡報</vt:lpstr>
      <vt:lpstr>①  2020年度輔導計畫綱要</vt:lpstr>
      <vt:lpstr>②  接受輔導廠商之 權責  </vt:lpstr>
      <vt:lpstr>PowerPoint 簡報</vt:lpstr>
      <vt:lpstr>③ 優先輔導對象 </vt:lpstr>
      <vt:lpstr>④  輔導程序  </vt:lpstr>
      <vt:lpstr>PowerPoint 簡報</vt:lpstr>
      <vt:lpstr>⑥ 輔導後—效益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安防產業 IP Camera 2018年度 資安輔導服務及資源說明 </dc:title>
  <dc:creator>Asha</dc:creator>
  <cp:lastModifiedBy>Asha</cp:lastModifiedBy>
  <cp:revision>42</cp:revision>
  <dcterms:created xsi:type="dcterms:W3CDTF">2018-03-04T07:22:58Z</dcterms:created>
  <dcterms:modified xsi:type="dcterms:W3CDTF">2020-05-27T02:50:21Z</dcterms:modified>
</cp:coreProperties>
</file>