
<file path=[Content_Types].xml><?xml version="1.0" encoding="utf-8"?>
<Types xmlns="http://schemas.openxmlformats.org/package/2006/content-types">
  <Default Extension="png" ContentType="image/png"/>
  <Default Extension="emf" ContentType="image/x-emf"/>
  <Default Extension="mov" ContentType="video/quicktime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7" r:id="rId2"/>
    <p:sldId id="301" r:id="rId3"/>
    <p:sldId id="310" r:id="rId4"/>
    <p:sldId id="321" r:id="rId5"/>
    <p:sldId id="322" r:id="rId6"/>
    <p:sldId id="311" r:id="rId7"/>
    <p:sldId id="317" r:id="rId8"/>
    <p:sldId id="314" r:id="rId9"/>
    <p:sldId id="313" r:id="rId10"/>
    <p:sldId id="315" r:id="rId11"/>
    <p:sldId id="316" r:id="rId12"/>
    <p:sldId id="312" r:id="rId13"/>
    <p:sldId id="318" r:id="rId14"/>
    <p:sldId id="319" r:id="rId15"/>
    <p:sldId id="323" r:id="rId16"/>
    <p:sldId id="320" r:id="rId1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40" autoAdjust="0"/>
    <p:restoredTop sz="72771"/>
  </p:normalViewPr>
  <p:slideViewPr>
    <p:cSldViewPr snapToGrid="0" snapToObjects="1" showGuides="1">
      <p:cViewPr varScale="1">
        <p:scale>
          <a:sx n="72" d="100"/>
          <a:sy n="72" d="100"/>
        </p:scale>
        <p:origin x="136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C83DA-D3C0-1B42-9704-6C3485402DF5}" type="datetimeFigureOut">
              <a:rPr kumimoji="1" lang="zh-TW" altLang="en-US" smtClean="0"/>
              <a:t>2020/5/26</a:t>
            </a:fld>
            <a:endParaRPr kumimoji="1"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EDF3B-163F-2E44-AFFF-88D8F10EA44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27694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ipvm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insecam.org/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trendmicro.com/trendlabs-security-intelligence/reigning-king-ip-camera-botnets-challengers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rendmicro.com/vinfo/us/security/news/internet-of-things/securing-ip-surveillance-cameras-in-the-iot-ecosystem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上網進入</a:t>
            </a:r>
            <a:r>
              <a:rPr lang="en-US" altLang="zh-TW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https://ipvm.com/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或是</a:t>
            </a:r>
            <a:r>
              <a:rPr lang="en-US" altLang="zh-TW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https://www.insecam.org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，就可看各國被駭網路攝影機的拍攝影像</a:t>
            </a:r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EDF3B-163F-2E44-AFFF-88D8F10EA441}" type="slidenum">
              <a:rPr kumimoji="1" lang="zh-TW" altLang="en-US" smtClean="0"/>
              <a:t>3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471332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TW" dirty="0"/>
          </a:p>
          <a:p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對使用者來說，</a:t>
            </a:r>
            <a:r>
              <a:rPr lang="zh-TW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最佳實作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包括：</a:t>
            </a:r>
          </a:p>
          <a:p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新設備要變更預設密碼，使用至少包含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個字元，大小寫，數字和特殊字元混合的強密碼。</a:t>
            </a:r>
          </a:p>
          <a:p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關閉用不到的網路端口或協定，例如通用隨插即用（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UPnP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），這協定會讓連到網路的設備在不發出警告下開啟對外部網路的端口。</a:t>
            </a:r>
          </a:p>
          <a:p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盡快更新韌體和安全修補程式，盡量減少遭受漏洞攻擊的機會。</a:t>
            </a:r>
          </a:p>
          <a:p>
            <a:endParaRPr kumimoji="1" lang="en-US" altLang="zh-TW" dirty="0"/>
          </a:p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EDF3B-163F-2E44-AFFF-88D8F10EA441}" type="slidenum">
              <a:rPr kumimoji="1" lang="zh-TW" altLang="en-US" smtClean="0"/>
              <a:t>5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102843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提供給設備製造商和品牌廠商的</a:t>
            </a:r>
            <a:r>
              <a:rPr lang="zh-TW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建議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包括：</a:t>
            </a:r>
          </a:p>
          <a:p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採用「始於安全的設計（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Secure by </a:t>
            </a:r>
            <a:r>
              <a:rPr lang="en-US" altLang="zh-TW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Desgin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）」的作法，在開發過程的最初階段就將安全功能和防護措施內建到設備中。</a:t>
            </a:r>
          </a:p>
          <a:p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持續監視韌體並修補有漏洞的系統組件，必要時用線上韌體更新（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FOTA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）。</a:t>
            </a:r>
          </a:p>
          <a:p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應用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secure boot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來確保設備開機時只用可信任軟體，防止被入侵設備運作。</a:t>
            </a:r>
          </a:p>
          <a:p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採用最少功能原則，最大程度地降低係系統出現漏洞的可能性，並且停用任何未使用或不必要的端口、協定和服務。</a:t>
            </a:r>
          </a:p>
          <a:p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強制變更設備的預設密碼，最好讓使用者進行初始化設定。</a:t>
            </a:r>
          </a:p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EDF3B-163F-2E44-AFFF-88D8F10EA441}" type="slidenum">
              <a:rPr kumimoji="1" lang="zh-TW" altLang="en-US" smtClean="0"/>
              <a:t>6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03371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kumimoji="1" lang="zh-TW" altLang="en-US" dirty="0"/>
              <a:t>填寫自我宣告表、產品資訊、資安檢測需求表</a:t>
            </a:r>
            <a:endParaRPr kumimoji="1" lang="en-US" altLang="zh-TW" dirty="0"/>
          </a:p>
          <a:p>
            <a:pPr marL="228600" indent="-228600">
              <a:buAutoNum type="arabicPeriod"/>
            </a:pPr>
            <a:r>
              <a:rPr kumimoji="1" lang="zh-TW" altLang="en-US" dirty="0"/>
              <a:t>物聯網產品定位（網路攝影機為端點），其他如</a:t>
            </a:r>
            <a:r>
              <a:rPr kumimoji="1" lang="en-US" altLang="zh-TW" dirty="0"/>
              <a:t>Router, </a:t>
            </a:r>
            <a:r>
              <a:rPr kumimoji="1" lang="en-US" altLang="zh-TW" dirty="0" err="1"/>
              <a:t>WiFi</a:t>
            </a:r>
            <a:r>
              <a:rPr kumimoji="1" lang="en-US" altLang="zh-TW" dirty="0"/>
              <a:t> AP, mobile APP</a:t>
            </a:r>
            <a:r>
              <a:rPr kumimoji="1" lang="zh-CN" altLang="en-US" dirty="0"/>
              <a:t>等</a:t>
            </a:r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EDF3B-163F-2E44-AFFF-88D8F10EA441}" type="slidenum">
              <a:rPr kumimoji="1" lang="zh-TW" altLang="en-US" smtClean="0"/>
              <a:t>9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667855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部分測試項目需要工具軟體（</a:t>
            </a:r>
            <a:r>
              <a:rPr kumimoji="1" lang="en-US" altLang="zh-CN" dirty="0"/>
              <a:t>license</a:t>
            </a:r>
            <a:r>
              <a:rPr kumimoji="1" lang="zh-CN" altLang="en-US" dirty="0"/>
              <a:t>），則該測試項目可與檢測團隊約時間作線上檢測，或先行提供韌體給檢測團隊確認</a:t>
            </a:r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EDF3B-163F-2E44-AFFF-88D8F10EA441}" type="slidenum">
              <a:rPr kumimoji="1" lang="zh-TW" altLang="en-US" smtClean="0"/>
              <a:t>11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275378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EDF3B-163F-2E44-AFFF-88D8F10EA441}" type="slidenum">
              <a:rPr kumimoji="1" lang="zh-TW" altLang="en-US" smtClean="0"/>
              <a:t>13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53219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91100" y="2438400"/>
            <a:ext cx="2209800" cy="990600"/>
          </a:xfrm>
          <a:prstGeom prst="rect">
            <a:avLst/>
          </a:prstGeom>
        </p:spPr>
      </p:pic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2746174" y="3896333"/>
            <a:ext cx="6699651" cy="636695"/>
          </a:xfrm>
          <a:prstGeom prst="rect">
            <a:avLst/>
          </a:prstGeom>
        </p:spPr>
        <p:txBody>
          <a:bodyPr/>
          <a:lstStyle>
            <a:lvl1pPr algn="ctr">
              <a:defRPr sz="3600" b="1" i="0" spc="600">
                <a:solidFill>
                  <a:schemeClr val="bg1"/>
                </a:solidFill>
                <a:latin typeface="Noto Sans CJK TC" charset="-120"/>
                <a:ea typeface="Noto Sans CJK TC" charset="-120"/>
                <a:cs typeface="Noto Sans CJK TC" charset="-120"/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7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16215" y="4754650"/>
            <a:ext cx="3159567" cy="491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50000"/>
              </a:lnSpc>
              <a:buNone/>
              <a:defRPr sz="1600" b="0" i="0" spc="300">
                <a:solidFill>
                  <a:schemeClr val="bg1"/>
                </a:solidFill>
                <a:latin typeface="Noto Sans CJK TC Medium" charset="-120"/>
                <a:ea typeface="Noto Sans CJK TC Medium" charset="-120"/>
                <a:cs typeface="Noto Sans CJK TC Medium" charset="-12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7" y="987425"/>
            <a:ext cx="5511585" cy="612776"/>
          </a:xfrm>
          <a:prstGeom prst="rect">
            <a:avLst/>
          </a:prstGeom>
        </p:spPr>
        <p:txBody>
          <a:bodyPr anchor="b"/>
          <a:lstStyle>
            <a:lvl1pPr>
              <a:defRPr sz="2800" b="1" i="0" spc="300">
                <a:latin typeface="Noto Sans CJK TC" charset="-120"/>
                <a:ea typeface="Noto Sans CJK TC" charset="-120"/>
                <a:cs typeface="Noto Sans CJK TC" charset="-120"/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54100"/>
          </a:xfrm>
          <a:prstGeom prst="rect">
            <a:avLst/>
          </a:prstGeom>
        </p:spPr>
      </p:pic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839788" y="1808395"/>
            <a:ext cx="10874417" cy="4295844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1pPr>
            <a:lvl2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2pPr>
            <a:lvl3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3pPr>
            <a:lvl4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4pPr>
            <a:lvl5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  <a:endParaRPr kumimoji="1" lang="zh-TW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54100"/>
          </a:xfrm>
          <a:prstGeom prst="rect">
            <a:avLst/>
          </a:prstGeom>
        </p:spPr>
      </p:pic>
      <p:sp>
        <p:nvSpPr>
          <p:cNvPr id="8" name="標題 1"/>
          <p:cNvSpPr>
            <a:spLocks noGrp="1"/>
          </p:cNvSpPr>
          <p:nvPr>
            <p:ph type="title"/>
          </p:nvPr>
        </p:nvSpPr>
        <p:spPr>
          <a:xfrm>
            <a:off x="839788" y="987425"/>
            <a:ext cx="4497360" cy="612776"/>
          </a:xfrm>
          <a:prstGeom prst="rect">
            <a:avLst/>
          </a:prstGeom>
        </p:spPr>
        <p:txBody>
          <a:bodyPr anchor="b"/>
          <a:lstStyle>
            <a:lvl1pPr>
              <a:defRPr sz="2800" b="1" i="0" spc="300" baseline="0">
                <a:latin typeface="Noto Sans CJK TC" charset="-120"/>
                <a:ea typeface="Noto Sans CJK TC" charset="-120"/>
                <a:cs typeface="Noto Sans CJK TC" charset="-120"/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10" name="圖片版面配置區 9"/>
          <p:cNvSpPr>
            <a:spLocks noGrp="1"/>
          </p:cNvSpPr>
          <p:nvPr>
            <p:ph type="pic" sz="quarter" idx="10"/>
          </p:nvPr>
        </p:nvSpPr>
        <p:spPr>
          <a:xfrm>
            <a:off x="839788" y="1829272"/>
            <a:ext cx="4487862" cy="4200525"/>
          </a:xfrm>
          <a:prstGeom prst="rect">
            <a:avLst/>
          </a:prstGeom>
        </p:spPr>
        <p:txBody>
          <a:bodyPr/>
          <a:lstStyle/>
          <a:p>
            <a:r>
              <a:rPr kumimoji="1" lang="zh-TW" altLang="en-US"/>
              <a:t>按一下圖示以新增圖片</a:t>
            </a:r>
          </a:p>
        </p:txBody>
      </p:sp>
      <p:sp>
        <p:nvSpPr>
          <p:cNvPr id="12" name="圖片版面配置區 11"/>
          <p:cNvSpPr>
            <a:spLocks noGrp="1"/>
          </p:cNvSpPr>
          <p:nvPr>
            <p:ph type="pic" sz="quarter" idx="11"/>
          </p:nvPr>
        </p:nvSpPr>
        <p:spPr>
          <a:xfrm>
            <a:off x="5662151" y="988304"/>
            <a:ext cx="2468109" cy="2371747"/>
          </a:xfrm>
          <a:prstGeom prst="rect">
            <a:avLst/>
          </a:prstGeom>
        </p:spPr>
        <p:txBody>
          <a:bodyPr/>
          <a:lstStyle/>
          <a:p>
            <a:r>
              <a:rPr kumimoji="1" lang="zh-TW" altLang="en-US"/>
              <a:t>按一下圖示以新增圖片</a:t>
            </a:r>
          </a:p>
        </p:txBody>
      </p:sp>
      <p:sp>
        <p:nvSpPr>
          <p:cNvPr id="13" name="圖片版面配置區 11"/>
          <p:cNvSpPr>
            <a:spLocks noGrp="1"/>
          </p:cNvSpPr>
          <p:nvPr>
            <p:ph type="pic" sz="quarter" idx="12"/>
          </p:nvPr>
        </p:nvSpPr>
        <p:spPr>
          <a:xfrm>
            <a:off x="8455263" y="988304"/>
            <a:ext cx="2468109" cy="2371747"/>
          </a:xfrm>
          <a:prstGeom prst="rect">
            <a:avLst/>
          </a:prstGeom>
        </p:spPr>
        <p:txBody>
          <a:bodyPr/>
          <a:lstStyle/>
          <a:p>
            <a:r>
              <a:rPr kumimoji="1" lang="zh-TW" altLang="en-US"/>
              <a:t>按一下圖示以新增圖片</a:t>
            </a:r>
          </a:p>
        </p:txBody>
      </p:sp>
      <p:sp>
        <p:nvSpPr>
          <p:cNvPr id="14" name="圖片版面配置區 11"/>
          <p:cNvSpPr>
            <a:spLocks noGrp="1"/>
          </p:cNvSpPr>
          <p:nvPr>
            <p:ph type="pic" sz="quarter" idx="13"/>
          </p:nvPr>
        </p:nvSpPr>
        <p:spPr>
          <a:xfrm>
            <a:off x="5662151" y="3658050"/>
            <a:ext cx="2468109" cy="2371747"/>
          </a:xfrm>
          <a:prstGeom prst="rect">
            <a:avLst/>
          </a:prstGeom>
        </p:spPr>
        <p:txBody>
          <a:bodyPr/>
          <a:lstStyle/>
          <a:p>
            <a:r>
              <a:rPr kumimoji="1" lang="zh-TW" altLang="en-US"/>
              <a:t>按一下圖示以新增圖片</a:t>
            </a:r>
          </a:p>
        </p:txBody>
      </p:sp>
      <p:sp>
        <p:nvSpPr>
          <p:cNvPr id="15" name="圖片版面配置區 11"/>
          <p:cNvSpPr>
            <a:spLocks noGrp="1"/>
          </p:cNvSpPr>
          <p:nvPr>
            <p:ph type="pic" sz="quarter" idx="14"/>
          </p:nvPr>
        </p:nvSpPr>
        <p:spPr>
          <a:xfrm>
            <a:off x="8455263" y="3658050"/>
            <a:ext cx="2468109" cy="2371747"/>
          </a:xfrm>
          <a:prstGeom prst="rect">
            <a:avLst/>
          </a:prstGeom>
        </p:spPr>
        <p:txBody>
          <a:bodyPr/>
          <a:lstStyle/>
          <a:p>
            <a:r>
              <a:rPr kumimoji="1" lang="zh-TW" altLang="en-US"/>
              <a:t>按一下圖示以新增圖片</a:t>
            </a:r>
          </a:p>
        </p:txBody>
      </p:sp>
    </p:spTree>
    <p:extLst>
      <p:ext uri="{BB962C8B-B14F-4D97-AF65-F5344CB8AC3E}">
        <p14:creationId xmlns:p14="http://schemas.microsoft.com/office/powerpoint/2010/main" val="414961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33185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1pPr>
            <a:lvl2pPr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2pPr>
            <a:lvl3pPr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3pPr>
            <a:lvl4pPr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4pPr>
            <a:lvl5pPr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  <a:endParaRPr kumimoji="1"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1pPr>
            <a:lvl2pPr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2pPr>
            <a:lvl3pPr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3pPr>
            <a:lvl4pPr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4pPr>
            <a:lvl5pPr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54100"/>
          </a:xfrm>
          <a:prstGeom prst="rect">
            <a:avLst/>
          </a:prstGeom>
        </p:spPr>
      </p:pic>
      <p:sp>
        <p:nvSpPr>
          <p:cNvPr id="9" name="標題 1"/>
          <p:cNvSpPr>
            <a:spLocks noGrp="1"/>
          </p:cNvSpPr>
          <p:nvPr>
            <p:ph type="title"/>
          </p:nvPr>
        </p:nvSpPr>
        <p:spPr>
          <a:xfrm>
            <a:off x="839787" y="987425"/>
            <a:ext cx="6648407" cy="612776"/>
          </a:xfrm>
          <a:prstGeom prst="rect">
            <a:avLst/>
          </a:prstGeom>
        </p:spPr>
        <p:txBody>
          <a:bodyPr anchor="b"/>
          <a:lstStyle>
            <a:lvl1pPr>
              <a:defRPr sz="2800" b="1" i="0" spc="300">
                <a:latin typeface="Noto Sans CJK TC" charset="-120"/>
                <a:ea typeface="Noto Sans CJK TC" charset="-120"/>
                <a:cs typeface="Noto Sans CJK TC" charset="-120"/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21469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567209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800" b="1" i="0" spc="300">
                <a:latin typeface="Noto Sans CJK TC" charset="-120"/>
                <a:ea typeface="Noto Sans CJK TC" charset="-120"/>
                <a:cs typeface="Noto Sans CJK TC" charset="-120"/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4275438"/>
            <a:ext cx="9144000" cy="108739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spc="300">
                <a:latin typeface="Noto Sans CJK TC" charset="-120"/>
                <a:ea typeface="Noto Sans CJK TC" charset="-120"/>
                <a:cs typeface="Noto Sans CJK TC" charset="-12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TW" altLang="en-US"/>
              <a:t>按一下以編輯母片子標題樣式</a:t>
            </a:r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5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103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16977" y="0"/>
            <a:ext cx="3247053" cy="6858000"/>
          </a:xfrm>
          <a:prstGeom prst="rect">
            <a:avLst/>
          </a:prstGeom>
          <a:gradFill>
            <a:gsLst>
              <a:gs pos="0">
                <a:srgbClr val="F08719"/>
              </a:gs>
              <a:gs pos="100000">
                <a:srgbClr val="E7651B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b="1">
              <a:latin typeface="Gotham" charset="0"/>
              <a:ea typeface="Gotham" charset="0"/>
              <a:cs typeface="Gotham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1514" y="5829299"/>
            <a:ext cx="570072" cy="271463"/>
          </a:xfrm>
          <a:prstGeom prst="rect">
            <a:avLst/>
          </a:prstGeom>
        </p:spPr>
      </p:pic>
      <p:sp>
        <p:nvSpPr>
          <p:cNvPr id="7" name="標題 6"/>
          <p:cNvSpPr>
            <a:spLocks noGrp="1"/>
          </p:cNvSpPr>
          <p:nvPr>
            <p:ph type="title"/>
          </p:nvPr>
        </p:nvSpPr>
        <p:spPr>
          <a:xfrm>
            <a:off x="603069" y="548005"/>
            <a:ext cx="2009503" cy="87584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sz="2000" b="1" i="0" spc="300">
                <a:solidFill>
                  <a:schemeClr val="bg1"/>
                </a:solidFill>
                <a:latin typeface="Noto Sans CJK TC" charset="-120"/>
                <a:ea typeface="Noto Sans CJK TC" charset="-120"/>
                <a:cs typeface="Noto Sans CJK TC" charset="-120"/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10" name="內容版面配置區 2"/>
          <p:cNvSpPr>
            <a:spLocks noGrp="1"/>
          </p:cNvSpPr>
          <p:nvPr>
            <p:ph idx="1"/>
          </p:nvPr>
        </p:nvSpPr>
        <p:spPr>
          <a:xfrm>
            <a:off x="3493477" y="548004"/>
            <a:ext cx="8196015" cy="555275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1pPr>
            <a:lvl2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2pPr>
            <a:lvl3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3pPr>
            <a:lvl4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4pPr>
            <a:lvl5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  <a:endParaRPr kumimoji="1"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16977" y="0"/>
            <a:ext cx="3247053" cy="6858000"/>
          </a:xfrm>
          <a:prstGeom prst="rect">
            <a:avLst/>
          </a:prstGeom>
          <a:gradFill>
            <a:gsLst>
              <a:gs pos="0">
                <a:srgbClr val="F08719"/>
              </a:gs>
              <a:gs pos="100000">
                <a:srgbClr val="E7651B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b="1">
              <a:latin typeface="Gotham" charset="0"/>
              <a:ea typeface="Gotham" charset="0"/>
              <a:cs typeface="Gotham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1514" y="5829299"/>
            <a:ext cx="570072" cy="271463"/>
          </a:xfrm>
          <a:prstGeom prst="rect">
            <a:avLst/>
          </a:prstGeom>
        </p:spPr>
      </p:pic>
      <p:sp>
        <p:nvSpPr>
          <p:cNvPr id="7" name="標題 6"/>
          <p:cNvSpPr>
            <a:spLocks noGrp="1"/>
          </p:cNvSpPr>
          <p:nvPr>
            <p:ph type="title"/>
          </p:nvPr>
        </p:nvSpPr>
        <p:spPr>
          <a:xfrm>
            <a:off x="603069" y="548005"/>
            <a:ext cx="2009503" cy="87584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sz="2000" b="1" i="0" spc="300">
                <a:solidFill>
                  <a:schemeClr val="bg1"/>
                </a:solidFill>
                <a:latin typeface="Noto Sans CJK TC" charset="-120"/>
                <a:ea typeface="Noto Sans CJK TC" charset="-120"/>
                <a:cs typeface="Noto Sans CJK TC" charset="-120"/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10" name="內容版面配置區 2"/>
          <p:cNvSpPr>
            <a:spLocks noGrp="1"/>
          </p:cNvSpPr>
          <p:nvPr>
            <p:ph idx="1"/>
          </p:nvPr>
        </p:nvSpPr>
        <p:spPr>
          <a:xfrm>
            <a:off x="3493477" y="548004"/>
            <a:ext cx="8196015" cy="2664753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1pPr>
            <a:lvl2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2pPr>
            <a:lvl3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3pPr>
            <a:lvl4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4pPr>
            <a:lvl5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  <a:endParaRPr kumimoji="1"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0"/>
          </p:nvPr>
        </p:nvSpPr>
        <p:spPr>
          <a:xfrm>
            <a:off x="3493477" y="3436009"/>
            <a:ext cx="8196015" cy="2664753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1pPr>
            <a:lvl2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2pPr>
            <a:lvl3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3pPr>
            <a:lvl4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4pPr>
            <a:lvl5pPr>
              <a:lnSpc>
                <a:spcPct val="150000"/>
              </a:lnSpc>
              <a:defRPr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  <a:endParaRPr kumimoji="1" lang="zh-TW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7" y="987425"/>
            <a:ext cx="5116169" cy="612776"/>
          </a:xfrm>
          <a:prstGeom prst="rect">
            <a:avLst/>
          </a:prstGeom>
        </p:spPr>
        <p:txBody>
          <a:bodyPr anchor="b"/>
          <a:lstStyle>
            <a:lvl1pPr>
              <a:defRPr sz="2800" b="1" i="0" spc="300">
                <a:latin typeface="Noto Sans CJK TC" charset="-120"/>
                <a:ea typeface="Noto Sans CJK TC" charset="-120"/>
                <a:cs typeface="Noto Sans CJK TC" charset="-120"/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6277231" y="987425"/>
            <a:ext cx="4935891" cy="48815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TW" altLang="en-US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1846384"/>
            <a:ext cx="5116168" cy="402260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 b="0" i="0" spc="300">
                <a:latin typeface="Noto Sans CJK TC Medium" charset="-120"/>
                <a:ea typeface="Noto Sans CJK TC Medium" charset="-120"/>
                <a:cs typeface="Noto Sans CJK TC Medium" charset="-12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5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344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7" y="987425"/>
            <a:ext cx="5116169" cy="612776"/>
          </a:xfrm>
          <a:prstGeom prst="rect">
            <a:avLst/>
          </a:prstGeom>
        </p:spPr>
        <p:txBody>
          <a:bodyPr anchor="b"/>
          <a:lstStyle>
            <a:lvl1pPr>
              <a:defRPr sz="2800" b="1" i="0" spc="300">
                <a:latin typeface="Noto Sans CJK TC" charset="-120"/>
                <a:ea typeface="Noto Sans CJK TC" charset="-120"/>
                <a:cs typeface="Noto Sans CJK TC" charset="-120"/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6473988" y="1777314"/>
            <a:ext cx="4768879" cy="43516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TW" altLang="en-US"/>
              <a:t>按一下圖示以新增圖片</a:t>
            </a:r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54100"/>
          </a:xfrm>
          <a:prstGeom prst="rect">
            <a:avLst/>
          </a:prstGeom>
        </p:spPr>
      </p:pic>
      <p:sp>
        <p:nvSpPr>
          <p:cNvPr id="6" name="圖片版面配置區 2"/>
          <p:cNvSpPr>
            <a:spLocks noGrp="1"/>
          </p:cNvSpPr>
          <p:nvPr>
            <p:ph type="pic" idx="10"/>
          </p:nvPr>
        </p:nvSpPr>
        <p:spPr>
          <a:xfrm>
            <a:off x="1217775" y="1777315"/>
            <a:ext cx="4768879" cy="43516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TW" altLang="en-US"/>
              <a:t>按一下圖示以新增圖片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7" y="987425"/>
            <a:ext cx="5116169" cy="612776"/>
          </a:xfrm>
          <a:prstGeom prst="rect">
            <a:avLst/>
          </a:prstGeom>
        </p:spPr>
        <p:txBody>
          <a:bodyPr anchor="b"/>
          <a:lstStyle>
            <a:lvl1pPr>
              <a:defRPr sz="2800" b="1" i="0" spc="300">
                <a:latin typeface="Noto Sans CJK TC" charset="-120"/>
                <a:ea typeface="Noto Sans CJK TC" charset="-120"/>
                <a:cs typeface="Noto Sans CJK TC" charset="-120"/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6" name="圖片版面配置區 2"/>
          <p:cNvSpPr>
            <a:spLocks noGrp="1"/>
          </p:cNvSpPr>
          <p:nvPr>
            <p:ph type="pic" idx="10"/>
          </p:nvPr>
        </p:nvSpPr>
        <p:spPr>
          <a:xfrm>
            <a:off x="839787" y="1777315"/>
            <a:ext cx="5146867" cy="43516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TW" altLang="en-US"/>
              <a:t>按一下圖示以新增圖片</a:t>
            </a:r>
          </a:p>
        </p:txBody>
      </p:sp>
      <p:sp>
        <p:nvSpPr>
          <p:cNvPr id="7" name="圖片版面配置區 2"/>
          <p:cNvSpPr>
            <a:spLocks noGrp="1"/>
          </p:cNvSpPr>
          <p:nvPr>
            <p:ph type="pic" idx="11"/>
          </p:nvPr>
        </p:nvSpPr>
        <p:spPr>
          <a:xfrm>
            <a:off x="6478587" y="1777315"/>
            <a:ext cx="5146867" cy="43516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TW" altLang="en-US"/>
              <a:t>按一下圖示以新增圖片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987425"/>
            <a:ext cx="5758720" cy="612776"/>
          </a:xfrm>
          <a:prstGeom prst="rect">
            <a:avLst/>
          </a:prstGeom>
        </p:spPr>
        <p:txBody>
          <a:bodyPr anchor="b"/>
          <a:lstStyle>
            <a:lvl1pPr>
              <a:defRPr sz="2800" b="1" i="0" spc="300">
                <a:latin typeface="Noto Sans CJK TC" charset="-120"/>
                <a:ea typeface="Noto Sans CJK TC" charset="-120"/>
                <a:cs typeface="Noto Sans CJK TC" charset="-120"/>
              </a:defRPr>
            </a:lvl1pPr>
          </a:lstStyle>
          <a:p>
            <a:r>
              <a:rPr kumimoji="1" lang="zh-TW" altLang="en-US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839788" y="1761148"/>
            <a:ext cx="10871566" cy="42000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TW" altLang="en-US"/>
              <a:t>按一下圖示以新增圖片</a:t>
            </a:r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541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784020" y="1383957"/>
            <a:ext cx="10623959" cy="46266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TW" altLang="en-US"/>
              <a:t>按一下圖示以新增圖片</a:t>
            </a:r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541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784020" y="617838"/>
            <a:ext cx="10623959" cy="54422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TW" altLang="en-US"/>
              <a:t>按一下圖示以新增圖片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0535519" y="6288378"/>
            <a:ext cx="1196196" cy="13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771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8" r:id="rId3"/>
    <p:sldLayoutId id="2147483657" r:id="rId4"/>
    <p:sldLayoutId id="2147483665" r:id="rId5"/>
    <p:sldLayoutId id="2147483667" r:id="rId6"/>
    <p:sldLayoutId id="2147483663" r:id="rId7"/>
    <p:sldLayoutId id="2147483664" r:id="rId8"/>
    <p:sldLayoutId id="2147483666" r:id="rId9"/>
    <p:sldLayoutId id="2147483662" r:id="rId10"/>
    <p:sldLayoutId id="2147483654" r:id="rId11"/>
    <p:sldLayoutId id="2147483655" r:id="rId12"/>
    <p:sldLayoutId id="2147483652" r:id="rId13"/>
    <p:sldLayoutId id="214748364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7.tiff"/><Relationship Id="rId4" Type="http://schemas.openxmlformats.org/officeDocument/2006/relationships/image" Target="../media/image16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tiff"/><Relationship Id="rId5" Type="http://schemas.openxmlformats.org/officeDocument/2006/relationships/image" Target="../media/image21.tiff"/><Relationship Id="rId4" Type="http://schemas.openxmlformats.org/officeDocument/2006/relationships/image" Target="../media/image20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79232" y="3896333"/>
            <a:ext cx="10070122" cy="636695"/>
          </a:xfrm>
        </p:spPr>
        <p:txBody>
          <a:bodyPr/>
          <a:lstStyle/>
          <a:p>
            <a:r>
              <a:rPr kumimoji="1" lang="zh-TW" altLang="en-US" dirty="0"/>
              <a:t>網路攝影機自主檢測平台介紹</a:t>
            </a:r>
            <a:br>
              <a:rPr kumimoji="1" lang="en-US" altLang="zh-CN" dirty="0"/>
            </a:br>
            <a:r>
              <a:rPr kumimoji="1" lang="zh-CN" altLang="en-US" dirty="0"/>
              <a:t>互聯安睿資通</a:t>
            </a:r>
            <a:endParaRPr kumimoji="1" lang="zh-TW" altLang="en-US" dirty="0"/>
          </a:p>
        </p:txBody>
      </p:sp>
      <p:sp>
        <p:nvSpPr>
          <p:cNvPr id="4" name="文字版面配置區 2">
            <a:extLst>
              <a:ext uri="{FF2B5EF4-FFF2-40B4-BE49-F238E27FC236}">
                <a16:creationId xmlns:a16="http://schemas.microsoft.com/office/drawing/2014/main" id="{81DE675C-B5DD-E447-A441-3B61A6935EAD}"/>
              </a:ext>
            </a:extLst>
          </p:cNvPr>
          <p:cNvSpPr txBox="1">
            <a:spLocks/>
          </p:cNvSpPr>
          <p:nvPr/>
        </p:nvSpPr>
        <p:spPr>
          <a:xfrm>
            <a:off x="8710246" y="5948812"/>
            <a:ext cx="3481754" cy="491421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/>
              <a:buNone/>
              <a:defRPr sz="1600" b="0" i="0" kern="1200" spc="300">
                <a:solidFill>
                  <a:schemeClr val="bg1"/>
                </a:solidFill>
                <a:latin typeface="Noto Sans CJK TC Medium" charset="-120"/>
                <a:ea typeface="Noto Sans CJK TC Medium" charset="-120"/>
                <a:cs typeface="Noto Sans CJK TC Medium" charset="-12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TW" dirty="0" err="1"/>
              <a:t>jack@arcran.com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66807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8EE3253-43A4-9C47-B30F-BA41CA6B5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025" y="825950"/>
            <a:ext cx="5511585" cy="612776"/>
          </a:xfrm>
        </p:spPr>
        <p:txBody>
          <a:bodyPr/>
          <a:lstStyle/>
          <a:p>
            <a:r>
              <a:rPr kumimoji="1" lang="zh-CN" altLang="en-US" dirty="0"/>
              <a:t>平台功能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F38797A-34A2-B247-8508-B0632DCEE5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188" y="1780686"/>
            <a:ext cx="3912321" cy="4295844"/>
          </a:xfrm>
        </p:spPr>
        <p:txBody>
          <a:bodyPr/>
          <a:lstStyle/>
          <a:p>
            <a:r>
              <a:rPr kumimoji="1" lang="zh-TW" altLang="en-US" sz="2400" dirty="0"/>
              <a:t>選擇適用規範（包含網路攝影機、監視系統等）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D6263161-960B-C44F-8B5C-FE16C33BF1A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673" y="4587725"/>
            <a:ext cx="6598228" cy="1767673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ED89CA52-65AB-D64E-B836-CEA0B0733B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673" y="930713"/>
            <a:ext cx="7069284" cy="358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841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8EE3253-43A4-9C47-B30F-BA41CA6B5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025" y="825950"/>
            <a:ext cx="5511585" cy="612776"/>
          </a:xfrm>
        </p:spPr>
        <p:txBody>
          <a:bodyPr/>
          <a:lstStyle/>
          <a:p>
            <a:r>
              <a:rPr kumimoji="1" lang="zh-CN" altLang="en-US" dirty="0"/>
              <a:t>平台功能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F38797A-34A2-B247-8508-B0632DCEE5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189" y="1780686"/>
            <a:ext cx="10354684" cy="603994"/>
          </a:xfrm>
        </p:spPr>
        <p:txBody>
          <a:bodyPr/>
          <a:lstStyle/>
          <a:p>
            <a:r>
              <a:rPr kumimoji="1" lang="zh-TW" altLang="en-US" sz="2400" dirty="0"/>
              <a:t>產品開發者可以依照規範內容（要求事項）做開發時的自主確認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8E57D4DF-B0A6-3D45-A6CF-9B42925BC2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481" y="2473501"/>
            <a:ext cx="5198619" cy="2924976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FF98E8FD-FE7E-3046-9BED-A7DA94C51A7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7790" y="3081510"/>
            <a:ext cx="5767904" cy="3248952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B84F3552-A50D-4040-A143-458913B9FDE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4691" y="3716183"/>
            <a:ext cx="5408740" cy="3046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87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92A8D2C-50C6-2845-BC84-CE8376CF3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896" y="835025"/>
            <a:ext cx="5511585" cy="612776"/>
          </a:xfrm>
        </p:spPr>
        <p:txBody>
          <a:bodyPr/>
          <a:lstStyle/>
          <a:p>
            <a:r>
              <a:rPr kumimoji="1" lang="zh-CN" altLang="en-US" dirty="0"/>
              <a:t>平台功能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6265DBB-E9EB-7545-8985-C80436DFE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7896" y="1891146"/>
            <a:ext cx="3510540" cy="1709304"/>
          </a:xfrm>
        </p:spPr>
        <p:txBody>
          <a:bodyPr/>
          <a:lstStyle/>
          <a:p>
            <a:r>
              <a:rPr kumimoji="1" lang="zh-TW" altLang="en-US" sz="2400" dirty="0"/>
              <a:t>申請者可以在系統上看到檢測結果，並依據該檢測項目之建議作法作改善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9BFCE157-268E-4F46-A096-D0151A7ED9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129" y="1301974"/>
            <a:ext cx="7404848" cy="492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545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8EE3253-43A4-9C47-B30F-BA41CA6B5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025" y="825950"/>
            <a:ext cx="5511585" cy="612776"/>
          </a:xfrm>
        </p:spPr>
        <p:txBody>
          <a:bodyPr/>
          <a:lstStyle/>
          <a:p>
            <a:r>
              <a:rPr kumimoji="1" lang="zh-CN" altLang="en-US" dirty="0"/>
              <a:t>平台功能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F38797A-34A2-B247-8508-B0632DCEE5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48419"/>
            <a:ext cx="11762519" cy="603994"/>
          </a:xfrm>
        </p:spPr>
        <p:txBody>
          <a:bodyPr/>
          <a:lstStyle/>
          <a:p>
            <a:r>
              <a:rPr kumimoji="1" lang="zh-TW" altLang="en-US" sz="2400" dirty="0"/>
              <a:t>產品開發者可透過自家產品之功能描述，在系統上找出不同面向之弱點分析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A01246EA-A9B7-8546-8563-7198FF79EC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8365" y="2533604"/>
            <a:ext cx="5853082" cy="399028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E0B0AADD-80AC-2142-8F24-9370D12BEE12}"/>
              </a:ext>
            </a:extLst>
          </p:cNvPr>
          <p:cNvSpPr/>
          <p:nvPr/>
        </p:nvSpPr>
        <p:spPr>
          <a:xfrm>
            <a:off x="4132385" y="5181599"/>
            <a:ext cx="896815" cy="54653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24D76C09-F98D-1F48-A205-13388FCB1F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1200" y="2776112"/>
            <a:ext cx="5858944" cy="4005688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17192850-0E6C-874A-A611-4B2CF88567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38549" y="2553950"/>
            <a:ext cx="6478055" cy="422785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D63C7B7D-4C01-BD4F-AB35-B037084DD8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3550" y="2746530"/>
            <a:ext cx="6100260" cy="328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97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2886460-6C92-344F-B513-78F8C156E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0051" y="2438400"/>
            <a:ext cx="3848100" cy="1581151"/>
          </a:xfrm>
        </p:spPr>
        <p:txBody>
          <a:bodyPr/>
          <a:lstStyle/>
          <a:p>
            <a:r>
              <a:rPr kumimoji="1" lang="zh-TW" altLang="en-US" sz="8800" dirty="0"/>
              <a:t>Ｑ＆Ａ</a:t>
            </a: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03A05AE2-C0FC-CD42-9CE3-972073D35478}"/>
              </a:ext>
            </a:extLst>
          </p:cNvPr>
          <p:cNvSpPr txBox="1">
            <a:spLocks/>
          </p:cNvSpPr>
          <p:nvPr/>
        </p:nvSpPr>
        <p:spPr>
          <a:xfrm>
            <a:off x="3800476" y="4019551"/>
            <a:ext cx="4667249" cy="781051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 spc="300">
                <a:solidFill>
                  <a:schemeClr val="tx1"/>
                </a:solidFill>
                <a:latin typeface="Noto Sans CJK TC" charset="-120"/>
                <a:ea typeface="Noto Sans CJK TC" charset="-120"/>
                <a:cs typeface="Noto Sans CJK TC" charset="-120"/>
              </a:defRPr>
            </a:lvl1pPr>
          </a:lstStyle>
          <a:p>
            <a:pPr algn="ctr"/>
            <a:r>
              <a:rPr kumimoji="1" lang="en-US" altLang="zh-TW" sz="3200" dirty="0" err="1"/>
              <a:t>jack@arcran.com</a:t>
            </a:r>
            <a:endParaRPr kumimoji="1"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422260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897516-938B-C841-BE33-21C2B80DA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平台系統操作影片</a:t>
            </a:r>
            <a:endParaRPr kumimoji="1" lang="zh-TW" altLang="en-US" dirty="0"/>
          </a:p>
        </p:txBody>
      </p:sp>
      <p:pic>
        <p:nvPicPr>
          <p:cNvPr id="4" name="20190308-AAP.mov">
            <a:hlinkClick r:id="" action="ppaction://media"/>
            <a:extLst>
              <a:ext uri="{FF2B5EF4-FFF2-40B4-BE49-F238E27FC236}">
                <a16:creationId xmlns:a16="http://schemas.microsoft.com/office/drawing/2014/main" id="{B84630DE-5468-A444-9600-5C855031A7EF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9787" y="1775012"/>
            <a:ext cx="8635979" cy="4857401"/>
          </a:xfrm>
        </p:spPr>
      </p:pic>
    </p:spTree>
    <p:extLst>
      <p:ext uri="{BB962C8B-B14F-4D97-AF65-F5344CB8AC3E}">
        <p14:creationId xmlns:p14="http://schemas.microsoft.com/office/powerpoint/2010/main" val="382379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2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B3DAADC-0E7A-FC49-AC0B-E7C4BAF7A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837" y="854075"/>
            <a:ext cx="5511585" cy="612776"/>
          </a:xfrm>
        </p:spPr>
        <p:txBody>
          <a:bodyPr/>
          <a:lstStyle/>
          <a:p>
            <a:r>
              <a:rPr kumimoji="1" lang="en-US" altLang="zh-TW" dirty="0"/>
              <a:t>What’s the next?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5698A46-33BB-0B48-84A2-7342CABFE5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466" y="1749276"/>
            <a:ext cx="4513263" cy="2838449"/>
          </a:xfrm>
        </p:spPr>
        <p:txBody>
          <a:bodyPr/>
          <a:lstStyle/>
          <a:p>
            <a:r>
              <a:rPr kumimoji="1" lang="zh-CN" altLang="en-US" dirty="0"/>
              <a:t>不只網路攝影機，車聯網、</a:t>
            </a:r>
            <a:r>
              <a:rPr kumimoji="1" lang="en-US" altLang="zh-CN" dirty="0"/>
              <a:t>mobile APP</a:t>
            </a:r>
            <a:r>
              <a:rPr kumimoji="1" lang="zh-CN" altLang="en-US" dirty="0"/>
              <a:t>資安要求也逐漸成熟</a:t>
            </a:r>
            <a:endParaRPr kumimoji="1" lang="en-US" altLang="zh-CN" dirty="0"/>
          </a:p>
          <a:p>
            <a:r>
              <a:rPr kumimoji="1" lang="zh-CN" altLang="en-US" dirty="0"/>
              <a:t>本系統可控增符合各規範之要求</a:t>
            </a:r>
            <a:endParaRPr kumimoji="1"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E3EE2184-05BB-0F41-9389-69E79B79A74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537" y="19050"/>
            <a:ext cx="7067826" cy="68580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4746228A-60EF-E448-8228-C18ED59929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57" y="5178275"/>
            <a:ext cx="6269943" cy="167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751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852E3C-9C5F-0E49-9799-D07C955E9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3209365" cy="1290917"/>
          </a:xfrm>
        </p:spPr>
        <p:txBody>
          <a:bodyPr/>
          <a:lstStyle/>
          <a:p>
            <a:pPr algn="ctr"/>
            <a:r>
              <a:rPr kumimoji="1" lang="zh-TW" altLang="en-US" sz="4000" dirty="0"/>
              <a:t>大綱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DAF5089-74D6-FA4B-A36F-1B0A042D6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TW" altLang="en-US" dirty="0"/>
              <a:t>網路攝影機</a:t>
            </a:r>
            <a:r>
              <a:rPr kumimoji="1" lang="zh-CN" altLang="en-US" dirty="0"/>
              <a:t>資安事件</a:t>
            </a:r>
            <a:endParaRPr kumimoji="1" lang="en-US" altLang="zh-TW" dirty="0"/>
          </a:p>
          <a:p>
            <a:r>
              <a:rPr lang="zh-CN" altLang="en-US" dirty="0"/>
              <a:t>資訊安全五大構面與資安檢測標準</a:t>
            </a:r>
            <a:endParaRPr lang="en-US" altLang="zh-CN" dirty="0"/>
          </a:p>
          <a:p>
            <a:r>
              <a:rPr lang="zh-CN" altLang="en-US" dirty="0"/>
              <a:t>系統流程介紹</a:t>
            </a:r>
            <a:endParaRPr lang="en-US" altLang="zh-CN" dirty="0"/>
          </a:p>
          <a:p>
            <a:r>
              <a:rPr lang="zh-CN" altLang="en-US" dirty="0"/>
              <a:t>系統功能介紹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099639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A65875-709C-4FC9-BD77-091DC3E8C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072" y="834231"/>
            <a:ext cx="6655295" cy="612776"/>
          </a:xfrm>
        </p:spPr>
        <p:txBody>
          <a:bodyPr/>
          <a:lstStyle/>
          <a:p>
            <a:r>
              <a:rPr kumimoji="1" lang="zh-TW" altLang="en-US" dirty="0"/>
              <a:t>網路攝影機</a:t>
            </a:r>
            <a:r>
              <a:rPr kumimoji="1" lang="zh-CN" altLang="en-US" dirty="0"/>
              <a:t>資安風險</a:t>
            </a:r>
            <a:endParaRPr kumimoji="1" lang="en-US" altLang="zh-TW" dirty="0"/>
          </a:p>
        </p:txBody>
      </p:sp>
      <p:sp>
        <p:nvSpPr>
          <p:cNvPr id="7" name="內容版面配置區 6">
            <a:extLst>
              <a:ext uri="{FF2B5EF4-FFF2-40B4-BE49-F238E27FC236}">
                <a16:creationId xmlns:a16="http://schemas.microsoft.com/office/drawing/2014/main" id="{CED03DA1-4ACA-EF42-82B3-0185720AD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872" y="1721161"/>
            <a:ext cx="3426152" cy="3872877"/>
          </a:xfrm>
        </p:spPr>
        <p:txBody>
          <a:bodyPr/>
          <a:lstStyle/>
          <a:p>
            <a:r>
              <a:rPr kumimoji="1" lang="zh-CN" altLang="en-US" sz="2400" dirty="0"/>
              <a:t>網路攝影機資安事件頻傳</a:t>
            </a:r>
            <a:endParaRPr kumimoji="1" lang="en-US" altLang="zh-CN" sz="2400" dirty="0"/>
          </a:p>
          <a:p>
            <a:r>
              <a:rPr kumimoji="1" lang="zh-CN" altLang="en-US" sz="2400" dirty="0"/>
              <a:t>目的？</a:t>
            </a:r>
            <a:endParaRPr kumimoji="1" lang="en-US" altLang="zh-CN" sz="2400" dirty="0"/>
          </a:p>
          <a:p>
            <a:r>
              <a:rPr kumimoji="1" lang="zh-CN" altLang="en-US" sz="2400" dirty="0"/>
              <a:t>手法？</a:t>
            </a:r>
            <a:endParaRPr kumimoji="1" lang="zh-TW" altLang="en-US" sz="2400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70D7EC48-C316-5F4D-A29F-595182D358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9691" y="1012873"/>
            <a:ext cx="6247284" cy="571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91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98A8CE-27CC-9341-B4EE-2BD57469C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pic>
        <p:nvPicPr>
          <p:cNvPr id="4" name="videoplayback.mp4">
            <a:hlinkClick r:id="" action="ppaction://media"/>
            <a:extLst>
              <a:ext uri="{FF2B5EF4-FFF2-40B4-BE49-F238E27FC236}">
                <a16:creationId xmlns:a16="http://schemas.microsoft.com/office/drawing/2014/main" id="{7A582A6A-CB92-FD43-B27A-98D560E3A9B1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5300" y="987425"/>
            <a:ext cx="9929266" cy="5584825"/>
          </a:xfrm>
        </p:spPr>
      </p:pic>
    </p:spTree>
    <p:extLst>
      <p:ext uri="{BB962C8B-B14F-4D97-AF65-F5344CB8AC3E}">
        <p14:creationId xmlns:p14="http://schemas.microsoft.com/office/powerpoint/2010/main" val="324474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4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DCDF05-4328-4144-9EF1-212588EB3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501" y="945222"/>
            <a:ext cx="5511585" cy="612776"/>
          </a:xfrm>
        </p:spPr>
        <p:txBody>
          <a:bodyPr/>
          <a:lstStyle/>
          <a:p>
            <a:r>
              <a:rPr kumimoji="1" lang="zh-CN" altLang="en-US" dirty="0"/>
              <a:t>入侵目的與手法</a:t>
            </a:r>
            <a:endParaRPr kumimoji="1"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9C2FED1A-B37C-8F48-AD9B-1968D74CB6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4056" y="2048256"/>
            <a:ext cx="3926159" cy="3754628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BFAE208-EF6F-3F44-88FB-42C7D4BEDC26}"/>
              </a:ext>
            </a:extLst>
          </p:cNvPr>
          <p:cNvSpPr txBox="1"/>
          <p:nvPr/>
        </p:nvSpPr>
        <p:spPr>
          <a:xfrm>
            <a:off x="9052560" y="3456432"/>
            <a:ext cx="1956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/>
              <a:t>IoT devices Hacking Lifecycle</a:t>
            </a:r>
            <a:endParaRPr kumimoji="1" lang="zh-TW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C3AF541-8CA4-314F-8CA3-F5A9B38D1507}"/>
              </a:ext>
            </a:extLst>
          </p:cNvPr>
          <p:cNvSpPr/>
          <p:nvPr/>
        </p:nvSpPr>
        <p:spPr>
          <a:xfrm>
            <a:off x="317010" y="3510434"/>
            <a:ext cx="154890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dirty="0"/>
              <a:t>Open Source Software</a:t>
            </a:r>
            <a:endParaRPr kumimoji="1" lang="zh-TW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9A9B47F-60D7-1042-AC09-42FFDCE6A09F}"/>
              </a:ext>
            </a:extLst>
          </p:cNvPr>
          <p:cNvSpPr/>
          <p:nvPr/>
        </p:nvSpPr>
        <p:spPr>
          <a:xfrm>
            <a:off x="2284601" y="3510434"/>
            <a:ext cx="154890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dirty="0"/>
              <a:t>Hacking surveillance</a:t>
            </a:r>
            <a:endParaRPr kumimoji="1" lang="zh-TW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7EC7F4B-5F71-CA49-B24C-1599638450F3}"/>
              </a:ext>
            </a:extLst>
          </p:cNvPr>
          <p:cNvSpPr/>
          <p:nvPr/>
        </p:nvSpPr>
        <p:spPr>
          <a:xfrm>
            <a:off x="4283073" y="2623858"/>
            <a:ext cx="154890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dirty="0"/>
              <a:t>Personal privacy</a:t>
            </a:r>
            <a:endParaRPr kumimoji="1" lang="zh-TW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E8F3EAE-D04A-B045-BF54-EF499F96F95F}"/>
              </a:ext>
            </a:extLst>
          </p:cNvPr>
          <p:cNvSpPr/>
          <p:nvPr/>
        </p:nvSpPr>
        <p:spPr>
          <a:xfrm>
            <a:off x="4283073" y="4448279"/>
            <a:ext cx="154890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dirty="0"/>
              <a:t>Exploit</a:t>
            </a:r>
            <a:endParaRPr kumimoji="1" lang="zh-TW" altLang="en-US" dirty="0"/>
          </a:p>
        </p:txBody>
      </p:sp>
      <p:sp>
        <p:nvSpPr>
          <p:cNvPr id="13" name="向右箭號 12">
            <a:extLst>
              <a:ext uri="{FF2B5EF4-FFF2-40B4-BE49-F238E27FC236}">
                <a16:creationId xmlns:a16="http://schemas.microsoft.com/office/drawing/2014/main" id="{C828D955-9515-C243-8838-C9B66D3E3247}"/>
              </a:ext>
            </a:extLst>
          </p:cNvPr>
          <p:cNvSpPr/>
          <p:nvPr/>
        </p:nvSpPr>
        <p:spPr>
          <a:xfrm>
            <a:off x="1865917" y="3760978"/>
            <a:ext cx="418684" cy="4269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4" name="右彎箭號 13">
            <a:extLst>
              <a:ext uri="{FF2B5EF4-FFF2-40B4-BE49-F238E27FC236}">
                <a16:creationId xmlns:a16="http://schemas.microsoft.com/office/drawing/2014/main" id="{B89F1741-EE45-FF47-BB30-D99282806BB4}"/>
              </a:ext>
            </a:extLst>
          </p:cNvPr>
          <p:cNvSpPr/>
          <p:nvPr/>
        </p:nvSpPr>
        <p:spPr>
          <a:xfrm>
            <a:off x="3511296" y="2889504"/>
            <a:ext cx="771777" cy="62093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chemeClr val="tx1"/>
              </a:solidFill>
            </a:endParaRPr>
          </a:p>
        </p:txBody>
      </p:sp>
      <p:sp>
        <p:nvSpPr>
          <p:cNvPr id="15" name="右彎箭號 14">
            <a:extLst>
              <a:ext uri="{FF2B5EF4-FFF2-40B4-BE49-F238E27FC236}">
                <a16:creationId xmlns:a16="http://schemas.microsoft.com/office/drawing/2014/main" id="{77E3FD9A-F0A1-CE4F-871E-7F030825D38F}"/>
              </a:ext>
            </a:extLst>
          </p:cNvPr>
          <p:cNvSpPr/>
          <p:nvPr/>
        </p:nvSpPr>
        <p:spPr>
          <a:xfrm flipV="1">
            <a:off x="3511295" y="4458245"/>
            <a:ext cx="771777" cy="62093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chemeClr val="tx1"/>
              </a:solidFill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F9FDB377-8292-A54A-BA7E-B3E3C70FBE28}"/>
              </a:ext>
            </a:extLst>
          </p:cNvPr>
          <p:cNvSpPr txBox="1"/>
          <p:nvPr/>
        </p:nvSpPr>
        <p:spPr>
          <a:xfrm>
            <a:off x="5881100" y="5079175"/>
            <a:ext cx="1671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/>
              <a:t>DDoS, …</a:t>
            </a: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2AE59818-38D0-0543-8518-6A264C715111}"/>
              </a:ext>
            </a:extLst>
          </p:cNvPr>
          <p:cNvSpPr txBox="1"/>
          <p:nvPr/>
        </p:nvSpPr>
        <p:spPr>
          <a:xfrm>
            <a:off x="5807948" y="3407156"/>
            <a:ext cx="1744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/>
              <a:t>Credit card info.</a:t>
            </a:r>
          </a:p>
        </p:txBody>
      </p:sp>
    </p:spTree>
    <p:extLst>
      <p:ext uri="{BB962C8B-B14F-4D97-AF65-F5344CB8AC3E}">
        <p14:creationId xmlns:p14="http://schemas.microsoft.com/office/powerpoint/2010/main" val="954867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74A3687-3FF6-7848-9213-B26EB9CEF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714" y="816927"/>
            <a:ext cx="5511585" cy="612776"/>
          </a:xfrm>
        </p:spPr>
        <p:txBody>
          <a:bodyPr/>
          <a:lstStyle/>
          <a:p>
            <a:r>
              <a:rPr kumimoji="1" lang="zh-CN" altLang="en-US" dirty="0"/>
              <a:t>資安需求五大構面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C08E985-7F3E-214F-86B3-F95114387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969" y="1808395"/>
            <a:ext cx="3062403" cy="616150"/>
          </a:xfrm>
        </p:spPr>
        <p:txBody>
          <a:bodyPr/>
          <a:lstStyle/>
          <a:p>
            <a:r>
              <a:rPr kumimoji="1" lang="zh-TW" altLang="en-US" sz="2400" dirty="0"/>
              <a:t>實體安全</a:t>
            </a:r>
            <a:endParaRPr kumimoji="1" lang="en-US" altLang="zh-TW" sz="2400" dirty="0"/>
          </a:p>
          <a:p>
            <a:r>
              <a:rPr kumimoji="1" lang="zh-TW" altLang="en-US" sz="2400" dirty="0"/>
              <a:t>系統安全</a:t>
            </a:r>
            <a:endParaRPr kumimoji="1" lang="en-US" altLang="zh-TW" sz="2400" dirty="0"/>
          </a:p>
          <a:p>
            <a:r>
              <a:rPr kumimoji="1" lang="zh-TW" altLang="en-US" sz="2400" dirty="0"/>
              <a:t>通訊安全</a:t>
            </a:r>
            <a:endParaRPr kumimoji="1" lang="en-US" altLang="zh-TW" sz="2400" dirty="0"/>
          </a:p>
          <a:p>
            <a:r>
              <a:rPr kumimoji="1" lang="zh-TW" altLang="en-US" sz="2400" dirty="0"/>
              <a:t>身份鑑別與授權機制安全</a:t>
            </a:r>
            <a:endParaRPr kumimoji="1" lang="en-US" altLang="zh-TW" sz="2400" dirty="0"/>
          </a:p>
          <a:p>
            <a:r>
              <a:rPr kumimoji="1" lang="zh-TW" altLang="en-US" sz="2400" dirty="0"/>
              <a:t>隱私保護測試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DA71E17B-3849-E947-A3DF-4B406B46E42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694372" y="1123315"/>
            <a:ext cx="8310779" cy="515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235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9A4E2A8-D462-244B-9DF0-709F30BC0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/>
              <a:t>檢測系統流程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80C4217-3AC3-9C42-8713-FCDD1B177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808395"/>
            <a:ext cx="4242166" cy="4295844"/>
          </a:xfrm>
        </p:spPr>
        <p:txBody>
          <a:bodyPr/>
          <a:lstStyle/>
          <a:p>
            <a:r>
              <a:rPr kumimoji="1" lang="zh-TW" altLang="en-US" dirty="0"/>
              <a:t>透過</a:t>
            </a:r>
            <a:r>
              <a:rPr kumimoji="1" lang="en-US" altLang="zh-TW" dirty="0"/>
              <a:t>EIP</a:t>
            </a:r>
            <a:r>
              <a:rPr kumimoji="1" lang="zh-CN" altLang="en-US" dirty="0"/>
              <a:t>與</a:t>
            </a:r>
            <a:r>
              <a:rPr kumimoji="1" lang="en-US" altLang="zh-CN" dirty="0"/>
              <a:t>AAP</a:t>
            </a:r>
            <a:r>
              <a:rPr kumimoji="1" lang="zh-CN" altLang="en-US" dirty="0"/>
              <a:t>系統，可以讓縮短檢測流程與認證時間，讓產品可以達到</a:t>
            </a:r>
            <a:r>
              <a:rPr kumimoji="1" lang="en-US" altLang="zh-CN" dirty="0"/>
              <a:t>Time to Marketing</a:t>
            </a:r>
            <a:endParaRPr kumimoji="1"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AC458913-13B7-6643-B7CB-BF20CD0A8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7608" y="885092"/>
            <a:ext cx="60198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025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666175-2150-5A4F-9A85-996E5CEEC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006" y="772682"/>
            <a:ext cx="5511585" cy="612776"/>
          </a:xfrm>
        </p:spPr>
        <p:txBody>
          <a:bodyPr/>
          <a:lstStyle/>
          <a:p>
            <a:r>
              <a:rPr kumimoji="1" lang="zh-TW" altLang="en-US" dirty="0"/>
              <a:t>系統流程介紹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78AE037-4BE9-1547-A770-BAE801D8B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480" y="1780686"/>
            <a:ext cx="3538248" cy="4295844"/>
          </a:xfrm>
        </p:spPr>
        <p:txBody>
          <a:bodyPr/>
          <a:lstStyle/>
          <a:p>
            <a:r>
              <a:rPr kumimoji="1" lang="zh-TW" altLang="en-US" sz="2400" dirty="0"/>
              <a:t>透過</a:t>
            </a:r>
            <a:r>
              <a:rPr kumimoji="1" lang="en-US" altLang="zh-TW" sz="2400" dirty="0"/>
              <a:t>EIP</a:t>
            </a:r>
            <a:r>
              <a:rPr kumimoji="1" lang="zh-CN" altLang="en-US" sz="2400" dirty="0"/>
              <a:t>入口管理系統介接到</a:t>
            </a:r>
            <a:r>
              <a:rPr kumimoji="1" lang="en-US" altLang="zh-CN" sz="2400" dirty="0"/>
              <a:t>AAP</a:t>
            </a:r>
            <a:r>
              <a:rPr kumimoji="1" lang="zh-CN" altLang="en-US" sz="2400" dirty="0"/>
              <a:t>（</a:t>
            </a:r>
            <a:r>
              <a:rPr kumimoji="1" lang="en-US" altLang="zh-CN" sz="2400" dirty="0"/>
              <a:t>Automation Analysis Platform</a:t>
            </a:r>
            <a:r>
              <a:rPr kumimoji="1" lang="zh-CN" altLang="en-US" sz="2400" dirty="0"/>
              <a:t>）自主檢測平台流程</a:t>
            </a:r>
            <a:endParaRPr kumimoji="1" lang="zh-TW" altLang="en-US" sz="2400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AB6F9DBA-7847-674C-97A0-D102B3BB33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918" y="1475511"/>
            <a:ext cx="7980054" cy="359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07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0CBE70-664B-BE4D-ABD9-FD8FD5EBC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025" y="779607"/>
            <a:ext cx="5511585" cy="612776"/>
          </a:xfrm>
        </p:spPr>
        <p:txBody>
          <a:bodyPr/>
          <a:lstStyle/>
          <a:p>
            <a:r>
              <a:rPr kumimoji="1" lang="zh-CN" altLang="en-US" dirty="0"/>
              <a:t>平台功能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778FFFD-B0AB-1F45-AF4D-D72B6E797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025" y="1766832"/>
            <a:ext cx="3579812" cy="4295844"/>
          </a:xfrm>
        </p:spPr>
        <p:txBody>
          <a:bodyPr/>
          <a:lstStyle/>
          <a:p>
            <a:r>
              <a:rPr kumimoji="1" lang="zh-CN" altLang="en-US" sz="2400" dirty="0"/>
              <a:t>使用者在平台上輸入基本資料，以便韌體（產品）之版本控制</a:t>
            </a:r>
            <a:endParaRPr kumimoji="1" lang="en-US" altLang="zh-CN" sz="2400" dirty="0"/>
          </a:p>
          <a:p>
            <a:r>
              <a:rPr kumimoji="1" lang="zh-CN" altLang="en-US" sz="2400" dirty="0"/>
              <a:t>包含自我宣告表、產品資訊、資安檢測需求表等等相關訊息</a:t>
            </a:r>
            <a:endParaRPr kumimoji="1" lang="zh-TW" altLang="en-US" sz="2400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2B8E2018-3FEE-7340-AFE6-2D578EAC86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5854" y="1600201"/>
            <a:ext cx="7356764" cy="455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12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Arc Ran">
      <a:dk1>
        <a:srgbClr val="1C1E28"/>
      </a:dk1>
      <a:lt1>
        <a:srgbClr val="FFFFFF"/>
      </a:lt1>
      <a:dk2>
        <a:srgbClr val="F18B27"/>
      </a:dk2>
      <a:lt2>
        <a:srgbClr val="DE6619"/>
      </a:lt2>
      <a:accent1>
        <a:srgbClr val="DF6100"/>
      </a:accent1>
      <a:accent2>
        <a:srgbClr val="ED7D31"/>
      </a:accent2>
      <a:accent3>
        <a:srgbClr val="A5A5A5"/>
      </a:accent3>
      <a:accent4>
        <a:srgbClr val="FFC051"/>
      </a:accent4>
      <a:accent5>
        <a:srgbClr val="1C927E"/>
      </a:accent5>
      <a:accent6>
        <a:srgbClr val="FF920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0SmartCity-Future City Data Hub Marketplaces_City SDK_draft_nolan" id="{5F0CFECD-E6B1-D044-8FF1-4BFD813ACD52}" vid="{161E9C0D-F321-2040-A946-564A031AAC77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佈景主題</Template>
  <TotalTime>934</TotalTime>
  <Words>625</Words>
  <Application>Microsoft Macintosh PowerPoint</Application>
  <PresentationFormat>寬螢幕</PresentationFormat>
  <Paragraphs>67</Paragraphs>
  <Slides>16</Slides>
  <Notes>6</Notes>
  <HiddenSlides>0</HiddenSlides>
  <MMClips>2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24" baseType="lpstr">
      <vt:lpstr>新細明體</vt:lpstr>
      <vt:lpstr>DengXian</vt:lpstr>
      <vt:lpstr>Gotham</vt:lpstr>
      <vt:lpstr>Noto Sans CJK TC</vt:lpstr>
      <vt:lpstr>Noto Sans CJK TC Medium</vt:lpstr>
      <vt:lpstr>Arial</vt:lpstr>
      <vt:lpstr>Calibri</vt:lpstr>
      <vt:lpstr>Office 佈景主題</vt:lpstr>
      <vt:lpstr>網路攝影機自主檢測平台介紹 互聯安睿資通</vt:lpstr>
      <vt:lpstr>大綱</vt:lpstr>
      <vt:lpstr>網路攝影機資安風險</vt:lpstr>
      <vt:lpstr>PowerPoint 簡報</vt:lpstr>
      <vt:lpstr>入侵目的與手法</vt:lpstr>
      <vt:lpstr>資安需求五大構面</vt:lpstr>
      <vt:lpstr>檢測系統流程</vt:lpstr>
      <vt:lpstr>系統流程介紹</vt:lpstr>
      <vt:lpstr>平台功能</vt:lpstr>
      <vt:lpstr>平台功能</vt:lpstr>
      <vt:lpstr>平台功能</vt:lpstr>
      <vt:lpstr>平台功能</vt:lpstr>
      <vt:lpstr>平台功能</vt:lpstr>
      <vt:lpstr>Ｑ＆Ａ</vt:lpstr>
      <vt:lpstr>平台系統操作影片</vt:lpstr>
      <vt:lpstr>What’s the next?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林口新創園x 無線訊號數據應用</dc:title>
  <dc:creator>Sherry lin</dc:creator>
  <cp:lastModifiedBy>Jackie Yu</cp:lastModifiedBy>
  <cp:revision>60</cp:revision>
  <cp:lastPrinted>2020-02-07T10:25:56Z</cp:lastPrinted>
  <dcterms:created xsi:type="dcterms:W3CDTF">2020-02-11T02:42:05Z</dcterms:created>
  <dcterms:modified xsi:type="dcterms:W3CDTF">2020-05-26T01:26:17Z</dcterms:modified>
</cp:coreProperties>
</file>